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57" r:id="rId3"/>
    <p:sldId id="282" r:id="rId4"/>
    <p:sldId id="263" r:id="rId5"/>
    <p:sldId id="284" r:id="rId6"/>
    <p:sldId id="283" r:id="rId7"/>
    <p:sldId id="264" r:id="rId8"/>
    <p:sldId id="262" r:id="rId9"/>
    <p:sldId id="265" r:id="rId10"/>
    <p:sldId id="287" r:id="rId11"/>
    <p:sldId id="285" r:id="rId12"/>
    <p:sldId id="286" r:id="rId13"/>
    <p:sldId id="288" r:id="rId14"/>
    <p:sldId id="266" r:id="rId15"/>
    <p:sldId id="278" r:id="rId16"/>
    <p:sldId id="279" r:id="rId17"/>
    <p:sldId id="280" r:id="rId18"/>
    <p:sldId id="267" r:id="rId19"/>
    <p:sldId id="268" r:id="rId20"/>
    <p:sldId id="290" r:id="rId21"/>
    <p:sldId id="269" r:id="rId22"/>
    <p:sldId id="281" r:id="rId23"/>
    <p:sldId id="293" r:id="rId24"/>
    <p:sldId id="294" r:id="rId25"/>
    <p:sldId id="295" r:id="rId26"/>
    <p:sldId id="296" r:id="rId27"/>
    <p:sldId id="297" r:id="rId28"/>
    <p:sldId id="298" r:id="rId29"/>
    <p:sldId id="299" r:id="rId30"/>
    <p:sldId id="300" r:id="rId31"/>
    <p:sldId id="301" r:id="rId32"/>
    <p:sldId id="270" r:id="rId33"/>
    <p:sldId id="271" r:id="rId34"/>
    <p:sldId id="291" r:id="rId35"/>
    <p:sldId id="292" r:id="rId36"/>
    <p:sldId id="302" r:id="rId37"/>
    <p:sldId id="303" r:id="rId38"/>
    <p:sldId id="304" r:id="rId39"/>
    <p:sldId id="305" r:id="rId40"/>
    <p:sldId id="274" r:id="rId41"/>
    <p:sldId id="306" r:id="rId42"/>
    <p:sldId id="307" r:id="rId43"/>
    <p:sldId id="308" r:id="rId44"/>
    <p:sldId id="309" r:id="rId45"/>
    <p:sldId id="277" r:id="rId46"/>
    <p:sldId id="311" r:id="rId47"/>
    <p:sldId id="312" r:id="rId48"/>
    <p:sldId id="313" r:id="rId49"/>
    <p:sldId id="275" r:id="rId50"/>
    <p:sldId id="276" r:id="rId51"/>
    <p:sldId id="31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0102"/>
    <a:srgbClr val="930001"/>
    <a:srgbClr val="CC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3"/>
    <p:restoredTop sz="62986"/>
  </p:normalViewPr>
  <p:slideViewPr>
    <p:cSldViewPr snapToGrid="0" snapToObjects="1">
      <p:cViewPr>
        <p:scale>
          <a:sx n="61" d="100"/>
          <a:sy n="61" d="100"/>
        </p:scale>
        <p:origin x="2336" y="32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845E1-2600-4248-91C4-4AE59B552737}" type="datetimeFigureOut">
              <a:rPr lang="en-US" smtClean="0"/>
              <a:t>8/14/17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D97D9-478E-1944-BB50-DA891717CAEB}" type="slidenum">
              <a:rPr lang="en-US" smtClean="0"/>
              <a:t>‹#›</a:t>
            </a:fld>
            <a:endParaRPr lang="en-US"/>
          </a:p>
        </p:txBody>
      </p:sp>
    </p:spTree>
    <p:extLst>
      <p:ext uri="{BB962C8B-B14F-4D97-AF65-F5344CB8AC3E}">
        <p14:creationId xmlns:p14="http://schemas.microsoft.com/office/powerpoint/2010/main" val="1674382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a:t>
            </a:r>
            <a:r>
              <a:rPr lang="en-US" dirty="0" smtClean="0"/>
              <a:t>I’m </a:t>
            </a:r>
            <a:r>
              <a:rPr lang="en-US" dirty="0"/>
              <a:t>here to talk about</a:t>
            </a:r>
            <a:r>
              <a:rPr lang="en-US" baseline="0" dirty="0"/>
              <a:t> Scrum.</a:t>
            </a:r>
            <a:endParaRPr lang="en-US" b="1" i="0" dirty="0"/>
          </a:p>
        </p:txBody>
      </p:sp>
      <p:sp>
        <p:nvSpPr>
          <p:cNvPr id="4" name="Slide Number Placeholder 3"/>
          <p:cNvSpPr>
            <a:spLocks noGrp="1"/>
          </p:cNvSpPr>
          <p:nvPr>
            <p:ph type="sldNum" sz="quarter" idx="10"/>
          </p:nvPr>
        </p:nvSpPr>
        <p:spPr/>
        <p:txBody>
          <a:bodyPr/>
          <a:lstStyle/>
          <a:p>
            <a:fld id="{B62D97D9-478E-1944-BB50-DA891717CAEB}" type="slidenum">
              <a:rPr lang="en-US" smtClean="0"/>
              <a:t>1</a:t>
            </a:fld>
            <a:endParaRPr lang="en-US"/>
          </a:p>
        </p:txBody>
      </p:sp>
    </p:spTree>
    <p:extLst>
      <p:ext uri="{BB962C8B-B14F-4D97-AF65-F5344CB8AC3E}">
        <p14:creationId xmlns:p14="http://schemas.microsoft.com/office/powerpoint/2010/main" val="77792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a:t>Well, and who has time to write tests now, with all of the bugs we have to fix?</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 those</a:t>
            </a:r>
            <a:r>
              <a:rPr lang="en-US" baseline="0" dirty="0"/>
              <a:t> </a:t>
            </a:r>
            <a:r>
              <a:rPr lang="en-US" dirty="0"/>
              <a:t>bugs will have to wait, too. We have functionality to build out.”</a:t>
            </a:r>
          </a:p>
        </p:txBody>
      </p:sp>
      <p:sp>
        <p:nvSpPr>
          <p:cNvPr id="4" name="Slide Number Placeholder 3"/>
          <p:cNvSpPr>
            <a:spLocks noGrp="1"/>
          </p:cNvSpPr>
          <p:nvPr>
            <p:ph type="sldNum" sz="quarter" idx="10"/>
          </p:nvPr>
        </p:nvSpPr>
        <p:spPr/>
        <p:txBody>
          <a:bodyPr/>
          <a:lstStyle/>
          <a:p>
            <a:fld id="{B62D97D9-478E-1944-BB50-DA891717CAEB}" type="slidenum">
              <a:rPr lang="en-US" smtClean="0"/>
              <a:t>10</a:t>
            </a:fld>
            <a:endParaRPr lang="en-US"/>
          </a:p>
        </p:txBody>
      </p:sp>
    </p:spTree>
    <p:extLst>
      <p:ext uri="{BB962C8B-B14F-4D97-AF65-F5344CB8AC3E}">
        <p14:creationId xmlns:p14="http://schemas.microsoft.com/office/powerpoint/2010/main" val="1410059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a:t>Those stories are</a:t>
            </a:r>
            <a:r>
              <a:rPr lang="en-US" baseline="0" dirty="0"/>
              <a:t> </a:t>
            </a:r>
            <a:r>
              <a:rPr lang="en-US" dirty="0"/>
              <a:t>over 550</a:t>
            </a:r>
            <a:r>
              <a:rPr lang="en-US" baseline="0" dirty="0"/>
              <a:t> hours worth of work, according to our estimates. And we only have 300 hours of capacity.</a:t>
            </a:r>
            <a:r>
              <a:rPr lang="en-US" dirty="0"/>
              <a:t>”</a:t>
            </a:r>
          </a:p>
        </p:txBody>
      </p:sp>
      <p:sp>
        <p:nvSpPr>
          <p:cNvPr id="4" name="Slide Number Placeholder 3"/>
          <p:cNvSpPr>
            <a:spLocks noGrp="1"/>
          </p:cNvSpPr>
          <p:nvPr>
            <p:ph type="sldNum" sz="quarter" idx="10"/>
          </p:nvPr>
        </p:nvSpPr>
        <p:spPr/>
        <p:txBody>
          <a:bodyPr/>
          <a:lstStyle/>
          <a:p>
            <a:fld id="{B62D97D9-478E-1944-BB50-DA891717CAEB}" type="slidenum">
              <a:rPr lang="en-US" smtClean="0"/>
              <a:t>11</a:t>
            </a:fld>
            <a:endParaRPr lang="en-US"/>
          </a:p>
        </p:txBody>
      </p:sp>
    </p:spTree>
    <p:extLst>
      <p:ext uri="{BB962C8B-B14F-4D97-AF65-F5344CB8AC3E}">
        <p14:creationId xmlns:p14="http://schemas.microsoft.com/office/powerpoint/2010/main" val="1224744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a:t>Look,</a:t>
            </a:r>
            <a:r>
              <a:rPr lang="en-US" baseline="0" dirty="0"/>
              <a:t> </a:t>
            </a:r>
            <a:r>
              <a:rPr lang="en-US" dirty="0"/>
              <a:t>I don’t know why</a:t>
            </a:r>
            <a:r>
              <a:rPr lang="en-US" baseline="0" dirty="0"/>
              <a:t> we are even doing this. There’s </a:t>
            </a:r>
            <a:r>
              <a:rPr lang="en-US" dirty="0"/>
              <a:t>a trade show,</a:t>
            </a:r>
            <a:r>
              <a:rPr lang="en-US" baseline="0" dirty="0"/>
              <a:t> these features have to be in there, the business has been firm about that. If there’s this much work to get done, what are we doing in this meeting? You could be coding right now!”</a:t>
            </a:r>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12</a:t>
            </a:fld>
            <a:endParaRPr lang="en-US"/>
          </a:p>
        </p:txBody>
      </p:sp>
    </p:spTree>
    <p:extLst>
      <p:ext uri="{BB962C8B-B14F-4D97-AF65-F5344CB8AC3E}">
        <p14:creationId xmlns:p14="http://schemas.microsoft.com/office/powerpoint/2010/main" val="481425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a:t>Okay, so we’ll plan to finish all the stories, put a freeze on bugs, no tests, and… go from</a:t>
            </a:r>
            <a:r>
              <a:rPr lang="en-US" baseline="0" dirty="0"/>
              <a:t> there.</a:t>
            </a:r>
            <a:r>
              <a:rPr lang="en-US" dirty="0"/>
              <a:t> Does everyone agree to the plan?”</a:t>
            </a:r>
          </a:p>
        </p:txBody>
      </p:sp>
      <p:sp>
        <p:nvSpPr>
          <p:cNvPr id="4" name="Slide Number Placeholder 3"/>
          <p:cNvSpPr>
            <a:spLocks noGrp="1"/>
          </p:cNvSpPr>
          <p:nvPr>
            <p:ph type="sldNum" sz="quarter" idx="10"/>
          </p:nvPr>
        </p:nvSpPr>
        <p:spPr/>
        <p:txBody>
          <a:bodyPr/>
          <a:lstStyle/>
          <a:p>
            <a:fld id="{B62D97D9-478E-1944-BB50-DA891717CAEB}" type="slidenum">
              <a:rPr lang="en-US" smtClean="0"/>
              <a:t>13</a:t>
            </a:fld>
            <a:endParaRPr lang="en-US"/>
          </a:p>
        </p:txBody>
      </p:sp>
    </p:spTree>
    <p:extLst>
      <p:ext uri="{BB962C8B-B14F-4D97-AF65-F5344CB8AC3E}">
        <p14:creationId xmlns:p14="http://schemas.microsoft.com/office/powerpoint/2010/main" val="196844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a:t>
            </a:r>
            <a:r>
              <a:rPr lang="en-US" b="1" dirty="0"/>
              <a:t>happens after a planning meeting like that?</a:t>
            </a:r>
            <a:r>
              <a:rPr lang="en-US" b="1" baseline="0" dirty="0"/>
              <a:t> </a:t>
            </a:r>
          </a:p>
          <a:p>
            <a:r>
              <a:rPr lang="en-US" sz="1200" b="0" i="0" kern="1200" dirty="0">
                <a:solidFill>
                  <a:schemeClr val="tx1"/>
                </a:solidFill>
                <a:effectLst/>
                <a:latin typeface="+mn-lt"/>
                <a:ea typeface="+mn-ea"/>
                <a:cs typeface="+mn-cs"/>
              </a:rPr>
              <a:t>You know what happens. </a:t>
            </a:r>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14</a:t>
            </a:fld>
            <a:endParaRPr lang="en-US"/>
          </a:p>
        </p:txBody>
      </p:sp>
    </p:spTree>
    <p:extLst>
      <p:ext uri="{BB962C8B-B14F-4D97-AF65-F5344CB8AC3E}">
        <p14:creationId xmlns:p14="http://schemas.microsoft.com/office/powerpoint/2010/main" val="1882798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he </a:t>
            </a:r>
            <a:r>
              <a:rPr lang="en-US" sz="1200" b="0" i="0" kern="1200" dirty="0">
                <a:solidFill>
                  <a:schemeClr val="tx1"/>
                </a:solidFill>
                <a:effectLst/>
                <a:latin typeface="+mn-lt"/>
                <a:ea typeface="+mn-ea"/>
                <a:cs typeface="+mn-cs"/>
              </a:rPr>
              <a:t>team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breaks their backs to try to get everything done.</a:t>
            </a:r>
            <a:r>
              <a:rPr lang="en-US" sz="1200" b="0" i="0" kern="1200" baseline="0" dirty="0">
                <a:solidFill>
                  <a:schemeClr val="tx1"/>
                </a:solidFill>
                <a:effectLst/>
                <a:latin typeface="+mn-lt"/>
                <a:ea typeface="+mn-ea"/>
                <a:cs typeface="+mn-cs"/>
              </a:rPr>
              <a:t> Works the weekend.</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M</a:t>
            </a:r>
            <a:r>
              <a:rPr lang="en-US" sz="1200" b="0" i="0" kern="1200" dirty="0">
                <a:solidFill>
                  <a:schemeClr val="tx1"/>
                </a:solidFill>
                <a:effectLst/>
                <a:latin typeface="+mn-lt"/>
                <a:ea typeface="+mn-ea"/>
                <a:cs typeface="+mn-cs"/>
              </a:rPr>
              <a:t>aybe they even come close to succeeding. </a:t>
            </a:r>
          </a:p>
        </p:txBody>
      </p:sp>
      <p:sp>
        <p:nvSpPr>
          <p:cNvPr id="4" name="Slide Number Placeholder 3"/>
          <p:cNvSpPr>
            <a:spLocks noGrp="1"/>
          </p:cNvSpPr>
          <p:nvPr>
            <p:ph type="sldNum" sz="quarter" idx="10"/>
          </p:nvPr>
        </p:nvSpPr>
        <p:spPr/>
        <p:txBody>
          <a:bodyPr/>
          <a:lstStyle/>
          <a:p>
            <a:fld id="{B62D97D9-478E-1944-BB50-DA891717CAEB}" type="slidenum">
              <a:rPr lang="en-US" smtClean="0"/>
              <a:t>15</a:t>
            </a:fld>
            <a:endParaRPr lang="en-US"/>
          </a:p>
        </p:txBody>
      </p:sp>
    </p:spTree>
    <p:extLst>
      <p:ext uri="{BB962C8B-B14F-4D97-AF65-F5344CB8AC3E}">
        <p14:creationId xmlns:p14="http://schemas.microsoft.com/office/powerpoint/2010/main" val="349890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a:t>
            </a: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the process,</a:t>
            </a:r>
            <a:r>
              <a:rPr lang="en-US" sz="1200" b="0" i="0" kern="1200" dirty="0">
                <a:solidFill>
                  <a:schemeClr val="tx1"/>
                </a:solidFill>
                <a:effectLst/>
                <a:latin typeface="+mn-lt"/>
                <a:ea typeface="+mn-ea"/>
                <a:cs typeface="+mn-cs"/>
              </a:rPr>
              <a:t> they introduce at least as many bugs as stories they finish.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those are just the bugs QA</a:t>
            </a:r>
            <a:r>
              <a:rPr lang="en-US" sz="1200" b="0" i="0" kern="1200" baseline="0" dirty="0">
                <a:solidFill>
                  <a:schemeClr val="tx1"/>
                </a:solidFill>
                <a:effectLst/>
                <a:latin typeface="+mn-lt"/>
                <a:ea typeface="+mn-ea"/>
                <a:cs typeface="+mn-cs"/>
              </a:rPr>
              <a:t> has</a:t>
            </a:r>
            <a:r>
              <a:rPr lang="en-US" sz="1200" b="0" i="0" kern="1200" dirty="0">
                <a:solidFill>
                  <a:schemeClr val="tx1"/>
                </a:solidFill>
                <a:effectLst/>
                <a:latin typeface="+mn-lt"/>
                <a:ea typeface="+mn-ea"/>
                <a:cs typeface="+mn-cs"/>
              </a:rPr>
              <a:t> found so far.</a:t>
            </a:r>
          </a:p>
        </p:txBody>
      </p:sp>
      <p:sp>
        <p:nvSpPr>
          <p:cNvPr id="4" name="Slide Number Placeholder 3"/>
          <p:cNvSpPr>
            <a:spLocks noGrp="1"/>
          </p:cNvSpPr>
          <p:nvPr>
            <p:ph type="sldNum" sz="quarter" idx="10"/>
          </p:nvPr>
        </p:nvSpPr>
        <p:spPr/>
        <p:txBody>
          <a:bodyPr/>
          <a:lstStyle/>
          <a:p>
            <a:fld id="{B62D97D9-478E-1944-BB50-DA891717CAEB}" type="slidenum">
              <a:rPr lang="en-US" smtClean="0"/>
              <a:t>16</a:t>
            </a:fld>
            <a:endParaRPr lang="en-US"/>
          </a:p>
        </p:txBody>
      </p:sp>
    </p:spTree>
    <p:extLst>
      <p:ext uri="{BB962C8B-B14F-4D97-AF65-F5344CB8AC3E}">
        <p14:creationId xmlns:p14="http://schemas.microsoft.com/office/powerpoint/2010/main" val="2092196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the same scene plays out again in the next planning meeting, two weeks hence.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team thinks this</a:t>
            </a:r>
            <a:r>
              <a:rPr lang="en-US" sz="1200" b="0" i="0" kern="1200" baseline="0" dirty="0">
                <a:solidFill>
                  <a:schemeClr val="tx1"/>
                </a:solidFill>
                <a:effectLst/>
                <a:latin typeface="+mn-lt"/>
                <a:ea typeface="+mn-ea"/>
                <a:cs typeface="+mn-cs"/>
              </a:rPr>
              <a:t> mess </a:t>
            </a:r>
            <a:r>
              <a:rPr lang="en-US" sz="1200" b="0" i="0" kern="1200" dirty="0">
                <a:solidFill>
                  <a:schemeClr val="tx1"/>
                </a:solidFill>
                <a:effectLst/>
                <a:latin typeface="+mn-lt"/>
                <a:ea typeface="+mn-ea"/>
                <a:cs typeface="+mn-cs"/>
              </a:rPr>
              <a:t>is the product owner’s fault. The </a:t>
            </a:r>
            <a:r>
              <a:rPr lang="en-US" sz="1200" b="0" i="0" kern="1200" dirty="0" smtClean="0">
                <a:solidFill>
                  <a:schemeClr val="tx1"/>
                </a:solidFill>
                <a:effectLst/>
                <a:latin typeface="+mn-lt"/>
                <a:ea typeface="+mn-ea"/>
                <a:cs typeface="+mn-cs"/>
              </a:rPr>
              <a:t>stakeholders think the team is incompetent. </a:t>
            </a:r>
            <a:r>
              <a:rPr lang="en-US" sz="1200" b="0" i="0" kern="1200" dirty="0">
                <a:solidFill>
                  <a:schemeClr val="tx1"/>
                </a:solidFill>
                <a:effectLst/>
                <a:latin typeface="+mn-lt"/>
                <a:ea typeface="+mn-ea"/>
                <a:cs typeface="+mn-cs"/>
              </a:rPr>
              <a:t>More than one VP thinks IT is a cost center that should be outsourced.</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17</a:t>
            </a:fld>
            <a:endParaRPr lang="en-US"/>
          </a:p>
        </p:txBody>
      </p:sp>
    </p:spTree>
    <p:extLst>
      <p:ext uri="{BB962C8B-B14F-4D97-AF65-F5344CB8AC3E}">
        <p14:creationId xmlns:p14="http://schemas.microsoft.com/office/powerpoint/2010/main" val="15656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a:t>this agile?</a:t>
            </a:r>
          </a:p>
          <a:p>
            <a:endParaRPr lang="en-US" dirty="0"/>
          </a:p>
          <a:p>
            <a:r>
              <a:rPr lang="en-US" dirty="0"/>
              <a:t>Sure. I mean, if that’s what</a:t>
            </a:r>
            <a:r>
              <a:rPr lang="en-US" baseline="0" dirty="0"/>
              <a:t> the kids are calling it these days</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18</a:t>
            </a:fld>
            <a:endParaRPr lang="en-US"/>
          </a:p>
        </p:txBody>
      </p:sp>
    </p:spTree>
    <p:extLst>
      <p:ext uri="{BB962C8B-B14F-4D97-AF65-F5344CB8AC3E}">
        <p14:creationId xmlns:p14="http://schemas.microsoft.com/office/powerpoint/2010/main" val="1290688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 </a:t>
            </a:r>
            <a:r>
              <a:rPr lang="en-US" baseline="0" dirty="0"/>
              <a:t>prepend a few adjectives.</a:t>
            </a:r>
          </a:p>
          <a:p>
            <a:endParaRPr lang="en-US" dirty="0"/>
          </a:p>
          <a:p>
            <a:r>
              <a:rPr lang="en-US" dirty="0"/>
              <a:t>Scrum is a framework for agile behavior.</a:t>
            </a:r>
            <a:r>
              <a:rPr lang="en-US" baseline="0" dirty="0"/>
              <a:t> It's a framework not of answers, but of questions and conversations.</a:t>
            </a:r>
            <a:endParaRPr lang="en-US" dirty="0"/>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19</a:t>
            </a:fld>
            <a:endParaRPr lang="en-US"/>
          </a:p>
        </p:txBody>
      </p:sp>
    </p:spTree>
    <p:extLst>
      <p:ext uri="{BB962C8B-B14F-4D97-AF65-F5344CB8AC3E}">
        <p14:creationId xmlns:p14="http://schemas.microsoft.com/office/powerpoint/2010/main" val="81298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Hm</a:t>
            </a:r>
            <a:r>
              <a:rPr lang="en-US" b="0" dirty="0"/>
              <a:t>. No thunderous applause.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b="1" dirty="0"/>
              <a:t>That’s right.</a:t>
            </a:r>
          </a:p>
          <a:p>
            <a:r>
              <a:rPr lang="en-US" b="0" baseline="0" dirty="0"/>
              <a:t>Here we are at a capital-A Agile conference. </a:t>
            </a:r>
          </a:p>
          <a:p>
            <a:r>
              <a:rPr lang="en-US" b="0" dirty="0"/>
              <a:t>And</a:t>
            </a:r>
            <a:r>
              <a:rPr lang="en-US" b="0" baseline="0" dirty="0"/>
              <a:t> I’m not </a:t>
            </a:r>
            <a:r>
              <a:rPr lang="en-US" b="0" baseline="0" dirty="0" err="1"/>
              <a:t>repping</a:t>
            </a:r>
            <a:r>
              <a:rPr lang="en-US" b="0" baseline="0" dirty="0"/>
              <a:t> anything hipper than that.</a:t>
            </a:r>
          </a:p>
          <a:p>
            <a:r>
              <a:rPr lang="en-US" b="0" baseline="0" dirty="0"/>
              <a:t>No </a:t>
            </a:r>
            <a:r>
              <a:rPr lang="en-US" b="1" baseline="0" dirty="0"/>
              <a:t>organizational culture change</a:t>
            </a:r>
            <a:r>
              <a:rPr lang="en-US" b="0" baseline="0" dirty="0"/>
              <a:t>.</a:t>
            </a:r>
          </a:p>
          <a:p>
            <a:r>
              <a:rPr lang="en-US" b="0" baseline="0" dirty="0"/>
              <a:t>No</a:t>
            </a:r>
            <a:r>
              <a:rPr lang="en-US" b="1" baseline="0" dirty="0"/>
              <a:t> shiny new scaling framework</a:t>
            </a:r>
            <a:r>
              <a:rPr lang="en-US" b="0" baseline="0" dirty="0"/>
              <a:t>.</a:t>
            </a:r>
          </a:p>
          <a:p>
            <a:r>
              <a:rPr lang="en-US" b="0" dirty="0"/>
              <a:t>No</a:t>
            </a:r>
            <a:r>
              <a:rPr lang="en-US" b="0" baseline="0" dirty="0"/>
              <a:t> </a:t>
            </a:r>
            <a:r>
              <a:rPr lang="en-US" b="1" baseline="0" dirty="0" err="1"/>
              <a:t>microservices</a:t>
            </a:r>
            <a:r>
              <a:rPr lang="en-US" b="0" baseline="0" dirty="0"/>
              <a:t>. Nope.</a:t>
            </a:r>
          </a:p>
          <a:p>
            <a:endParaRPr lang="en-US" b="0" dirty="0"/>
          </a:p>
          <a:p>
            <a:r>
              <a:rPr lang="en-US" b="0" dirty="0"/>
              <a:t>Scrum. Because there’s still something to say,</a:t>
            </a:r>
            <a:r>
              <a:rPr lang="en-US" b="0" baseline="0" dirty="0"/>
              <a:t> 20+ years in.</a:t>
            </a:r>
            <a:endParaRPr lang="en-US" b="0" dirty="0"/>
          </a:p>
        </p:txBody>
      </p:sp>
      <p:sp>
        <p:nvSpPr>
          <p:cNvPr id="4" name="Slide Number Placeholder 3"/>
          <p:cNvSpPr>
            <a:spLocks noGrp="1"/>
          </p:cNvSpPr>
          <p:nvPr>
            <p:ph type="sldNum" sz="quarter" idx="10"/>
          </p:nvPr>
        </p:nvSpPr>
        <p:spPr/>
        <p:txBody>
          <a:bodyPr/>
          <a:lstStyle/>
          <a:p>
            <a:fld id="{B62D97D9-478E-1944-BB50-DA891717CAEB}" type="slidenum">
              <a:rPr lang="en-US" smtClean="0"/>
              <a:t>2</a:t>
            </a:fld>
            <a:endParaRPr lang="en-US"/>
          </a:p>
        </p:txBody>
      </p:sp>
    </p:spTree>
    <p:extLst>
      <p:ext uri="{BB962C8B-B14F-4D97-AF65-F5344CB8AC3E}">
        <p14:creationId xmlns:p14="http://schemas.microsoft.com/office/powerpoint/2010/main" val="2122189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Is</a:t>
            </a:r>
            <a:r>
              <a:rPr lang="en-US" sz="1200" b="0" i="0" kern="1200" baseline="0" dirty="0" smtClean="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it any wonder that we’re in a dysfunctional place with Scrum?</a:t>
            </a:r>
            <a:endParaRPr lang="en-US" sz="1200" b="0" i="0" kern="120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Contents of this book notwithstanding, this title sends a hell of a message. More, better, faster.</a:t>
            </a:r>
            <a:endParaRPr lang="en-US" sz="1200" b="0" i="0" kern="1200" dirty="0">
              <a:solidFill>
                <a:schemeClr val="tx1"/>
              </a:solidFill>
              <a:effectLst/>
              <a:latin typeface="+mn-lt"/>
              <a:ea typeface="+mn-ea"/>
              <a:cs typeface="+mn-cs"/>
            </a:endParaRPr>
          </a:p>
          <a:p>
            <a:endParaRPr lang="en-US" dirty="0"/>
          </a:p>
          <a:p>
            <a:r>
              <a:rPr lang="en-US" b="1" dirty="0"/>
              <a:t>How do we move forward?</a:t>
            </a:r>
          </a:p>
          <a:p>
            <a:r>
              <a:rPr lang="en-US" dirty="0"/>
              <a:t>It’s not the framework.</a:t>
            </a:r>
            <a:r>
              <a:rPr lang="en-US" baseline="0" dirty="0"/>
              <a:t> I</a:t>
            </a:r>
            <a:r>
              <a:rPr lang="en-US" dirty="0"/>
              <a:t>t’s how we’re using it.</a:t>
            </a:r>
          </a:p>
          <a:p>
            <a:endParaRPr lang="en-US" dirty="0"/>
          </a:p>
          <a:p>
            <a:r>
              <a:rPr lang="en-US" dirty="0"/>
              <a:t>I am </a:t>
            </a:r>
            <a:r>
              <a:rPr lang="en-US" baseline="0" dirty="0"/>
              <a:t>picking on the planning meeting today because it’s the place to start when your project is a tire fire. it has the most impact, because it’s where you set expectations and try new things. </a:t>
            </a:r>
          </a:p>
          <a:p>
            <a:endParaRPr lang="en-US" baseline="0" dirty="0"/>
          </a:p>
          <a:p>
            <a:r>
              <a:rPr lang="en-US" baseline="0" dirty="0"/>
              <a:t>The planning meeting is the one that causes the most pain when it goes wrong.</a:t>
            </a:r>
          </a:p>
          <a:p>
            <a:endParaRPr lang="en-US" dirty="0"/>
          </a:p>
          <a:p>
            <a:r>
              <a:rPr lang="en-US" dirty="0"/>
              <a:t>There’s a lot we could do better. I’m up here, and I’m still not great at this. </a:t>
            </a:r>
          </a:p>
          <a:p>
            <a:endParaRPr lang="en-US" dirty="0"/>
          </a:p>
          <a:p>
            <a:r>
              <a:rPr lang="en-US" dirty="0"/>
              <a:t>But I do have three things I want you</a:t>
            </a:r>
            <a:r>
              <a:rPr lang="en-US" baseline="0" dirty="0"/>
              <a:t> to stop doing when you plan a sprint.</a:t>
            </a:r>
            <a:endParaRPr lang="en-US" b="1" dirty="0"/>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20</a:t>
            </a:fld>
            <a:endParaRPr lang="en-US"/>
          </a:p>
        </p:txBody>
      </p:sp>
    </p:spTree>
    <p:extLst>
      <p:ext uri="{BB962C8B-B14F-4D97-AF65-F5344CB8AC3E}">
        <p14:creationId xmlns:p14="http://schemas.microsoft.com/office/powerpoint/2010/main" val="139474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Heads </a:t>
            </a:r>
            <a:r>
              <a:rPr lang="en-US" sz="1200" b="1" i="0" kern="1200" dirty="0">
                <a:solidFill>
                  <a:schemeClr val="tx1"/>
                </a:solidFill>
                <a:effectLst/>
                <a:latin typeface="+mn-lt"/>
                <a:ea typeface="+mn-ea"/>
                <a:cs typeface="+mn-cs"/>
              </a:rPr>
              <a:t>x hours x days equals capacity?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Is that your team’s capacity? Is that what</a:t>
            </a:r>
            <a:r>
              <a:rPr lang="en-US" sz="1200" b="0" i="0" kern="1200" baseline="0" dirty="0">
                <a:solidFill>
                  <a:schemeClr val="tx1"/>
                </a:solidFill>
                <a:effectLst/>
                <a:latin typeface="+mn-lt"/>
                <a:ea typeface="+mn-ea"/>
                <a:cs typeface="+mn-cs"/>
              </a:rPr>
              <a:t> you should plan to?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a:t>
            </a:r>
            <a:r>
              <a:rPr lang="en-US" sz="1200" b="0" i="0" kern="1200" baseline="0" dirty="0">
                <a:solidFill>
                  <a:schemeClr val="tx1"/>
                </a:solidFill>
                <a:effectLst/>
                <a:latin typeface="+mn-lt"/>
                <a:ea typeface="+mn-ea"/>
                <a:cs typeface="+mn-cs"/>
              </a:rPr>
              <a:t> i</a:t>
            </a:r>
            <a:r>
              <a:rPr lang="en-US" sz="1200" b="0" i="0" kern="1200" dirty="0">
                <a:solidFill>
                  <a:schemeClr val="tx1"/>
                </a:solidFill>
                <a:effectLst/>
                <a:latin typeface="+mn-lt"/>
                <a:ea typeface="+mn-ea"/>
                <a:cs typeface="+mn-cs"/>
              </a:rPr>
              <a:t>s 100% of your team’s time.</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Is the goal here 100% utilization?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course</a:t>
            </a:r>
            <a:r>
              <a:rPr lang="en-US" sz="1200" b="0" i="0" kern="1200" baseline="0" dirty="0">
                <a:solidFill>
                  <a:schemeClr val="tx1"/>
                </a:solidFill>
                <a:effectLst/>
                <a:latin typeface="+mn-lt"/>
                <a:ea typeface="+mn-ea"/>
                <a:cs typeface="+mn-cs"/>
              </a:rPr>
              <a:t> it is. The company pays you for every minute of that time, don’t they?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Here’s the problem, though.</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2D97D9-478E-1944-BB50-DA891717CAEB}" type="slidenum">
              <a:rPr lang="en-US" smtClean="0"/>
              <a:t>21</a:t>
            </a:fld>
            <a:endParaRPr lang="en-US"/>
          </a:p>
        </p:txBody>
      </p:sp>
    </p:spTree>
    <p:extLst>
      <p:ext uri="{BB962C8B-B14F-4D97-AF65-F5344CB8AC3E}">
        <p14:creationId xmlns:p14="http://schemas.microsoft.com/office/powerpoint/2010/main" val="1286190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This is what 100% utilization looks like.</a:t>
            </a:r>
          </a:p>
          <a:p>
            <a:r>
              <a:rPr lang="en-US" sz="1200" b="0" i="0" kern="1200" dirty="0" smtClean="0">
                <a:solidFill>
                  <a:schemeClr val="tx1"/>
                </a:solidFill>
                <a:effectLst/>
                <a:latin typeface="+mn-lt"/>
                <a:ea typeface="+mn-ea"/>
                <a:cs typeface="+mn-cs"/>
              </a:rPr>
              <a:t>Now</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as t</a:t>
            </a:r>
            <a:r>
              <a:rPr lang="en-US" sz="1200" b="0" i="0" kern="1200" dirty="0">
                <a:solidFill>
                  <a:schemeClr val="tx1"/>
                </a:solidFill>
                <a:effectLst/>
                <a:latin typeface="+mn-lt"/>
                <a:ea typeface="+mn-ea"/>
                <a:cs typeface="+mn-cs"/>
              </a:rPr>
              <a:t>axpayers, we know we</a:t>
            </a:r>
            <a:r>
              <a:rPr lang="en-US" sz="1200" b="0" i="0" kern="1200" baseline="0" dirty="0">
                <a:solidFill>
                  <a:schemeClr val="tx1"/>
                </a:solidFill>
                <a:effectLst/>
                <a:latin typeface="+mn-lt"/>
                <a:ea typeface="+mn-ea"/>
                <a:cs typeface="+mn-cs"/>
              </a:rPr>
              <a:t> paid for all of that asphalt. </a:t>
            </a:r>
          </a:p>
          <a:p>
            <a:r>
              <a:rPr lang="en-US" sz="1200" b="0" i="0" kern="1200" baseline="0" dirty="0">
                <a:solidFill>
                  <a:schemeClr val="tx1"/>
                </a:solidFill>
                <a:effectLst/>
                <a:latin typeface="+mn-lt"/>
                <a:ea typeface="+mn-ea"/>
                <a:cs typeface="+mn-cs"/>
              </a:rPr>
              <a:t>But is occupying every inch of it how we get our money's worth?</a:t>
            </a:r>
          </a:p>
          <a:p>
            <a:r>
              <a:rPr lang="en-US" sz="1200" b="0" i="0" kern="1200" baseline="0" dirty="0">
                <a:solidFill>
                  <a:schemeClr val="tx1"/>
                </a:solidFill>
                <a:effectLst/>
                <a:latin typeface="+mn-lt"/>
                <a:ea typeface="+mn-ea"/>
                <a:cs typeface="+mn-cs"/>
              </a:rPr>
              <a:t>This isn’t a highway. This is a </a:t>
            </a:r>
            <a:r>
              <a:rPr lang="en-US" sz="1200" b="1" i="0" kern="1200" baseline="0" dirty="0">
                <a:solidFill>
                  <a:schemeClr val="tx1"/>
                </a:solidFill>
                <a:effectLst/>
                <a:latin typeface="+mn-lt"/>
                <a:ea typeface="+mn-ea"/>
                <a:cs typeface="+mn-cs"/>
              </a:rPr>
              <a:t>parking lot</a:t>
            </a:r>
            <a:r>
              <a:rPr lang="en-US" sz="1200" b="0" i="0" kern="1200" baseline="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work</a:t>
            </a:r>
            <a:r>
              <a:rPr lang="en-US" sz="1200" b="0" i="0" kern="1200" baseline="0" dirty="0">
                <a:solidFill>
                  <a:schemeClr val="tx1"/>
                </a:solidFill>
                <a:effectLst/>
                <a:latin typeface="+mn-lt"/>
                <a:ea typeface="+mn-ea"/>
                <a:cs typeface="+mn-cs"/>
              </a:rPr>
              <a:t> out how many hours your people are in the office, and you seek to fill that time with work, </a:t>
            </a:r>
            <a:r>
              <a:rPr lang="en-US" sz="1200" b="1" i="0" kern="1200" baseline="0" dirty="0">
                <a:solidFill>
                  <a:schemeClr val="tx1"/>
                </a:solidFill>
                <a:effectLst/>
                <a:latin typeface="+mn-lt"/>
                <a:ea typeface="+mn-ea"/>
                <a:cs typeface="+mn-cs"/>
              </a:rPr>
              <a:t>this</a:t>
            </a:r>
            <a:r>
              <a:rPr lang="en-US" sz="1200" b="0" i="0" kern="1200" baseline="0" dirty="0">
                <a:solidFill>
                  <a:schemeClr val="tx1"/>
                </a:solidFill>
                <a:effectLst/>
                <a:latin typeface="+mn-lt"/>
                <a:ea typeface="+mn-ea"/>
                <a:cs typeface="+mn-cs"/>
              </a:rPr>
              <a:t> is your goal.</a:t>
            </a:r>
          </a:p>
          <a:p>
            <a:r>
              <a:rPr lang="en-US" sz="1200" b="0" i="0" kern="1200" baseline="0" dirty="0">
                <a:solidFill>
                  <a:schemeClr val="tx1"/>
                </a:solidFill>
                <a:effectLst/>
                <a:latin typeface="+mn-lt"/>
                <a:ea typeface="+mn-ea"/>
                <a:cs typeface="+mn-cs"/>
              </a:rPr>
              <a:t>Busyness is your goal.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Busyness != productivity.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all of the value your team could be delivering is trapped somewhere in the middle of this.</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Well,</a:t>
            </a:r>
            <a:r>
              <a:rPr lang="en-US" sz="1200" b="0" i="0" kern="1200" baseline="0" dirty="0">
                <a:solidFill>
                  <a:schemeClr val="tx1"/>
                </a:solidFill>
                <a:effectLst/>
                <a:latin typeface="+mn-lt"/>
                <a:ea typeface="+mn-ea"/>
                <a:cs typeface="+mn-cs"/>
              </a:rPr>
              <a:t> okay then. How about instead of 8h, we put some padding in there? Let’s plan for 6 hours instead. </a:t>
            </a:r>
          </a:p>
          <a:p>
            <a:r>
              <a:rPr lang="en-US" sz="1200" b="0" i="0" kern="1200" baseline="0" dirty="0">
                <a:solidFill>
                  <a:schemeClr val="tx1"/>
                </a:solidFill>
                <a:effectLst/>
                <a:latin typeface="+mn-lt"/>
                <a:ea typeface="+mn-ea"/>
                <a:cs typeface="+mn-cs"/>
              </a:rPr>
              <a:t>Anybody doing this at their company?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Well</a:t>
            </a:r>
            <a:r>
              <a:rPr lang="en-US" sz="1200" b="0" i="0" kern="1200" baseline="0" dirty="0">
                <a:solidFill>
                  <a:schemeClr val="tx1"/>
                </a:solidFill>
                <a:effectLst/>
                <a:latin typeface="+mn-lt"/>
                <a:ea typeface="+mn-ea"/>
                <a:cs typeface="+mn-cs"/>
              </a:rPr>
              <a:t>, t</a:t>
            </a:r>
            <a:r>
              <a:rPr lang="en-US" sz="1200" b="0" i="0" kern="1200" dirty="0">
                <a:solidFill>
                  <a:schemeClr val="tx1"/>
                </a:solidFill>
                <a:effectLst/>
                <a:latin typeface="+mn-lt"/>
                <a:ea typeface="+mn-ea"/>
                <a:cs typeface="+mn-cs"/>
              </a:rPr>
              <a:t>hat’s </a:t>
            </a:r>
            <a:r>
              <a:rPr lang="en-US" sz="1200" b="0" i="1" kern="1200" dirty="0">
                <a:solidFill>
                  <a:schemeClr val="tx1"/>
                </a:solidFill>
                <a:effectLst/>
                <a:latin typeface="+mn-lt"/>
                <a:ea typeface="+mn-ea"/>
                <a:cs typeface="+mn-cs"/>
              </a:rPr>
              <a:t>better</a:t>
            </a:r>
            <a:r>
              <a:rPr lang="en-US" sz="1200" b="0" i="0" kern="1200" baseline="0" dirty="0">
                <a:solidFill>
                  <a:schemeClr val="tx1"/>
                </a:solidFill>
                <a:effectLst/>
                <a:latin typeface="+mn-lt"/>
                <a:ea typeface="+mn-ea"/>
                <a:cs typeface="+mn-cs"/>
              </a:rPr>
              <a:t> mechanically</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But it completely misses the point.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hard to explain to the company that pays the people on your team for 8 hours of work.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 looks like a fudge factor to cover for the fact that they’re </a:t>
            </a:r>
            <a:r>
              <a:rPr lang="en-US" sz="1200" b="1" i="0" kern="1200" baseline="0" dirty="0">
                <a:solidFill>
                  <a:schemeClr val="tx1"/>
                </a:solidFill>
                <a:effectLst/>
                <a:latin typeface="+mn-lt"/>
                <a:ea typeface="+mn-ea"/>
                <a:cs typeface="+mn-cs"/>
              </a:rPr>
              <a:t>simply bad at our jobs</a:t>
            </a:r>
            <a:r>
              <a:rPr lang="en-US" sz="1200" b="0" i="0" kern="1200" baseline="0" dirty="0">
                <a:solidFill>
                  <a:schemeClr val="tx1"/>
                </a:solidFill>
                <a:effectLst/>
                <a:latin typeface="+mn-lt"/>
                <a:ea typeface="+mn-ea"/>
                <a:cs typeface="+mn-cs"/>
              </a:rPr>
              <a:t>. That we can’t/won’t just get 8 hours of work done in a day. That sends the wrong message.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That’s enough rearranging the deck chairs on the Titanic.</a:t>
            </a:r>
          </a:p>
          <a:p>
            <a:r>
              <a:rPr lang="en-US" sz="1200" b="0" i="0" kern="1200" baseline="0" dirty="0">
                <a:solidFill>
                  <a:schemeClr val="tx1"/>
                </a:solidFill>
                <a:effectLst/>
                <a:latin typeface="+mn-lt"/>
                <a:ea typeface="+mn-ea"/>
                <a:cs typeface="+mn-cs"/>
              </a:rPr>
              <a:t>Let’s stop just fine-tuning the wrong idea.</a:t>
            </a:r>
          </a:p>
          <a:p>
            <a:r>
              <a:rPr lang="en-US" sz="1200" b="0" i="0" kern="1200" baseline="0" dirty="0">
                <a:solidFill>
                  <a:schemeClr val="tx1"/>
                </a:solidFill>
                <a:effectLst/>
                <a:latin typeface="+mn-lt"/>
                <a:ea typeface="+mn-ea"/>
                <a:cs typeface="+mn-cs"/>
              </a:rPr>
              <a:t>Let’s zoom out.</a:t>
            </a:r>
          </a:p>
        </p:txBody>
      </p:sp>
      <p:sp>
        <p:nvSpPr>
          <p:cNvPr id="4" name="Slide Number Placeholder 3"/>
          <p:cNvSpPr>
            <a:spLocks noGrp="1"/>
          </p:cNvSpPr>
          <p:nvPr>
            <p:ph type="sldNum" sz="quarter" idx="10"/>
          </p:nvPr>
        </p:nvSpPr>
        <p:spPr/>
        <p:txBody>
          <a:bodyPr/>
          <a:lstStyle/>
          <a:p>
            <a:fld id="{B62D97D9-478E-1944-BB50-DA891717CAEB}" type="slidenum">
              <a:rPr lang="en-US" smtClean="0"/>
              <a:t>22</a:t>
            </a:fld>
            <a:endParaRPr lang="en-US"/>
          </a:p>
        </p:txBody>
      </p:sp>
    </p:spTree>
    <p:extLst>
      <p:ext uri="{BB962C8B-B14F-4D97-AF65-F5344CB8AC3E}">
        <p14:creationId xmlns:p14="http://schemas.microsoft.com/office/powerpoint/2010/main" val="919061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Hours*heads*days </a:t>
            </a:r>
            <a:r>
              <a:rPr lang="en-US" sz="1200" b="0" i="0" kern="1200" dirty="0">
                <a:solidFill>
                  <a:schemeClr val="tx1"/>
                </a:solidFill>
                <a:effectLst/>
                <a:latin typeface="+mn-lt"/>
                <a:ea typeface="+mn-ea"/>
                <a:cs typeface="+mn-cs"/>
              </a:rPr>
              <a:t>is a way to measure capacity for </a:t>
            </a:r>
            <a:r>
              <a:rPr lang="en-US" sz="1200" b="1" i="0" kern="1200" dirty="0">
                <a:solidFill>
                  <a:schemeClr val="tx1"/>
                </a:solidFill>
                <a:effectLst/>
                <a:latin typeface="+mn-lt"/>
                <a:ea typeface="+mn-ea"/>
                <a:cs typeface="+mn-cs"/>
              </a:rPr>
              <a:t>manual work</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a:t>
            </a:r>
            <a:r>
              <a:rPr lang="en-US" sz="1200" b="0" i="0" kern="1200" baseline="0" dirty="0">
                <a:solidFill>
                  <a:schemeClr val="tx1"/>
                </a:solidFill>
                <a:effectLst/>
                <a:latin typeface="+mn-lt"/>
                <a:ea typeface="+mn-ea"/>
                <a:cs typeface="+mn-cs"/>
              </a:rPr>
              <a:t> the risk of being super-reductive, you can plan for t</a:t>
            </a:r>
            <a:r>
              <a:rPr lang="en-US" sz="1200" b="0" i="0" kern="1200" dirty="0">
                <a:solidFill>
                  <a:schemeClr val="tx1"/>
                </a:solidFill>
                <a:effectLst/>
                <a:latin typeface="+mn-lt"/>
                <a:ea typeface="+mn-ea"/>
                <a:cs typeface="+mn-cs"/>
              </a:rPr>
              <a:t>urning</a:t>
            </a:r>
            <a:r>
              <a:rPr lang="en-US" sz="1200" b="0" i="0" kern="1200" baseline="0" dirty="0">
                <a:solidFill>
                  <a:schemeClr val="tx1"/>
                </a:solidFill>
                <a:effectLst/>
                <a:latin typeface="+mn-lt"/>
                <a:ea typeface="+mn-ea"/>
                <a:cs typeface="+mn-cs"/>
              </a:rPr>
              <a:t> bolts on an assembly line by counting hours/heads/days.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2D97D9-478E-1944-BB50-DA891717CAEB}" type="slidenum">
              <a:rPr lang="en-US" smtClean="0"/>
              <a:t>23</a:t>
            </a:fld>
            <a:endParaRPr lang="en-US"/>
          </a:p>
        </p:txBody>
      </p:sp>
    </p:spTree>
    <p:extLst>
      <p:ext uri="{BB962C8B-B14F-4D97-AF65-F5344CB8AC3E}">
        <p14:creationId xmlns:p14="http://schemas.microsoft.com/office/powerpoint/2010/main" val="946540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But</a:t>
            </a:r>
            <a:r>
              <a:rPr lang="en-US" sz="1200" b="1" i="0" kern="1200" baseline="0" dirty="0" smtClean="0">
                <a:solidFill>
                  <a:schemeClr val="tx1"/>
                </a:solidFill>
                <a:effectLst/>
                <a:latin typeface="+mn-lt"/>
                <a:ea typeface="+mn-ea"/>
                <a:cs typeface="+mn-cs"/>
              </a:rPr>
              <a:t> </a:t>
            </a:r>
            <a:r>
              <a:rPr lang="en-US" sz="1200" b="1" i="0" kern="1200" baseline="0" dirty="0">
                <a:solidFill>
                  <a:schemeClr val="tx1"/>
                </a:solidFill>
                <a:effectLst/>
                <a:latin typeface="+mn-lt"/>
                <a:ea typeface="+mn-ea"/>
                <a:cs typeface="+mn-cs"/>
              </a:rPr>
              <a:t>to</a:t>
            </a:r>
            <a:r>
              <a:rPr lang="en-US" sz="1200" b="1" i="0" kern="1200" dirty="0">
                <a:solidFill>
                  <a:schemeClr val="tx1"/>
                </a:solidFill>
                <a:effectLst/>
                <a:latin typeface="+mn-lt"/>
                <a:ea typeface="+mn-ea"/>
                <a:cs typeface="+mn-cs"/>
              </a:rPr>
              <a:t> build software, </a:t>
            </a:r>
            <a:r>
              <a:rPr lang="en-US" sz="1200" b="0" i="0" kern="1200" dirty="0">
                <a:solidFill>
                  <a:schemeClr val="tx1"/>
                </a:solidFill>
                <a:effectLst/>
                <a:latin typeface="+mn-lt"/>
                <a:ea typeface="+mn-ea"/>
                <a:cs typeface="+mn-cs"/>
              </a:rPr>
              <a:t>we don’t just sit down and type out code. We</a:t>
            </a:r>
          </a:p>
          <a:p>
            <a:r>
              <a:rPr lang="en-US" sz="1200" b="0" i="0" kern="1200" dirty="0">
                <a:solidFill>
                  <a:schemeClr val="tx1"/>
                </a:solidFill>
                <a:effectLst/>
                <a:latin typeface="+mn-lt"/>
                <a:ea typeface="+mn-ea"/>
                <a:cs typeface="+mn-cs"/>
              </a:rPr>
              <a:t>hold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conversations, </a:t>
            </a:r>
          </a:p>
          <a:p>
            <a:r>
              <a:rPr lang="en-US" sz="1200" b="0" i="0" kern="1200" dirty="0">
                <a:solidFill>
                  <a:schemeClr val="tx1"/>
                </a:solidFill>
                <a:effectLst/>
                <a:latin typeface="+mn-lt"/>
                <a:ea typeface="+mn-ea"/>
                <a:cs typeface="+mn-cs"/>
              </a:rPr>
              <a:t>write user</a:t>
            </a:r>
            <a:r>
              <a:rPr lang="en-US" sz="1200" b="0" i="0" kern="1200" baseline="0" dirty="0">
                <a:solidFill>
                  <a:schemeClr val="tx1"/>
                </a:solidFill>
                <a:effectLst/>
                <a:latin typeface="+mn-lt"/>
                <a:ea typeface="+mn-ea"/>
                <a:cs typeface="+mn-cs"/>
              </a:rPr>
              <a:t> stories, </a:t>
            </a:r>
          </a:p>
          <a:p>
            <a:r>
              <a:rPr lang="en-US" sz="1200" b="0" i="0" kern="1200" baseline="0" dirty="0">
                <a:solidFill>
                  <a:schemeClr val="tx1"/>
                </a:solidFill>
                <a:effectLst/>
                <a:latin typeface="+mn-lt"/>
                <a:ea typeface="+mn-ea"/>
                <a:cs typeface="+mn-cs"/>
              </a:rPr>
              <a:t>Ask questions,</a:t>
            </a:r>
          </a:p>
          <a:p>
            <a:r>
              <a:rPr lang="en-US" sz="1200" b="0" i="0" kern="1200" baseline="0" dirty="0">
                <a:solidFill>
                  <a:schemeClr val="tx1"/>
                </a:solidFill>
                <a:effectLst/>
                <a:latin typeface="+mn-lt"/>
                <a:ea typeface="+mn-ea"/>
                <a:cs typeface="+mn-cs"/>
              </a:rPr>
              <a:t>debate ideas,</a:t>
            </a:r>
          </a:p>
          <a:p>
            <a:r>
              <a:rPr lang="en-US" sz="1200" b="0" i="0" kern="1200" baseline="0" dirty="0">
                <a:solidFill>
                  <a:schemeClr val="tx1"/>
                </a:solidFill>
                <a:effectLst/>
                <a:latin typeface="+mn-lt"/>
                <a:ea typeface="+mn-ea"/>
                <a:cs typeface="+mn-cs"/>
              </a:rPr>
              <a:t>Rewrite stories,</a:t>
            </a:r>
          </a:p>
          <a:p>
            <a:r>
              <a:rPr lang="en-US" sz="1200" b="0" i="0" kern="1200" baseline="0" dirty="0">
                <a:solidFill>
                  <a:schemeClr val="tx1"/>
                </a:solidFill>
                <a:effectLst/>
                <a:latin typeface="+mn-lt"/>
                <a:ea typeface="+mn-ea"/>
                <a:cs typeface="+mn-cs"/>
              </a:rPr>
              <a:t>And occasionally type in some code and test it.</a:t>
            </a:r>
          </a:p>
          <a:p>
            <a:endParaRPr lang="en-US" dirty="0"/>
          </a:p>
          <a:p>
            <a:r>
              <a:rPr lang="en-US" sz="1200" b="0" i="0" kern="1200" dirty="0">
                <a:solidFill>
                  <a:schemeClr val="tx1"/>
                </a:solidFill>
                <a:effectLst/>
                <a:latin typeface="+mn-lt"/>
                <a:ea typeface="+mn-ea"/>
                <a:cs typeface="+mn-cs"/>
              </a:rPr>
              <a:t>All</a:t>
            </a:r>
            <a:r>
              <a:rPr lang="en-US" sz="1200" b="0" i="0" kern="1200" baseline="0" dirty="0">
                <a:solidFill>
                  <a:schemeClr val="tx1"/>
                </a:solidFill>
                <a:effectLst/>
                <a:latin typeface="+mn-lt"/>
                <a:ea typeface="+mn-ea"/>
                <a:cs typeface="+mn-cs"/>
              </a:rPr>
              <a:t> of these activities contribute to the right code getting written. Only the right code is valuable.</a:t>
            </a:r>
          </a:p>
          <a:p>
            <a:r>
              <a:rPr lang="en-US" sz="1200" b="0" i="0" kern="1200" baseline="0" dirty="0">
                <a:solidFill>
                  <a:schemeClr val="tx1"/>
                </a:solidFill>
                <a:effectLst/>
                <a:latin typeface="+mn-lt"/>
                <a:ea typeface="+mn-ea"/>
                <a:cs typeface="+mn-cs"/>
              </a:rPr>
              <a:t>Software is not </a:t>
            </a:r>
            <a:r>
              <a:rPr lang="en-US" sz="1200" b="1" i="0" kern="1200" baseline="0" dirty="0">
                <a:solidFill>
                  <a:schemeClr val="tx1"/>
                </a:solidFill>
                <a:effectLst/>
                <a:latin typeface="+mn-lt"/>
                <a:ea typeface="+mn-ea"/>
                <a:cs typeface="+mn-cs"/>
              </a:rPr>
              <a:t>Manual Work</a:t>
            </a:r>
            <a:r>
              <a:rPr lang="en-US" sz="1200" b="0" i="0" kern="1200" baseline="0" dirty="0">
                <a:solidFill>
                  <a:schemeClr val="tx1"/>
                </a:solidFill>
                <a:effectLst/>
                <a:latin typeface="+mn-lt"/>
                <a:ea typeface="+mn-ea"/>
                <a:cs typeface="+mn-cs"/>
              </a:rPr>
              <a:t>. It is </a:t>
            </a:r>
            <a:r>
              <a:rPr lang="en-US" sz="1200" b="1" i="0" kern="1200" baseline="0" dirty="0">
                <a:solidFill>
                  <a:schemeClr val="tx1"/>
                </a:solidFill>
                <a:effectLst/>
                <a:latin typeface="+mn-lt"/>
                <a:ea typeface="+mn-ea"/>
                <a:cs typeface="+mn-cs"/>
              </a:rPr>
              <a:t>Knowledge Work</a:t>
            </a:r>
            <a:r>
              <a:rPr lang="en-US" sz="1200" b="0" i="0" kern="1200" baseline="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work capacity is so much more complex than how long</a:t>
            </a:r>
            <a:r>
              <a:rPr lang="en-US" sz="1200" b="0" i="0" kern="1200" baseline="0" dirty="0">
                <a:solidFill>
                  <a:schemeClr val="tx1"/>
                </a:solidFill>
                <a:effectLst/>
                <a:latin typeface="+mn-lt"/>
                <a:ea typeface="+mn-ea"/>
                <a:cs typeface="+mn-cs"/>
              </a:rPr>
              <a:t> your team is sitting at their desks typing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Ironically, it</a:t>
            </a:r>
            <a:r>
              <a:rPr lang="en-US" sz="1200" b="0" i="0" kern="1200" baseline="0" dirty="0">
                <a:solidFill>
                  <a:schemeClr val="tx1"/>
                </a:solidFill>
                <a:effectLst/>
                <a:latin typeface="+mn-lt"/>
                <a:ea typeface="+mn-ea"/>
                <a:cs typeface="+mn-cs"/>
              </a:rPr>
              <a:t> is </a:t>
            </a:r>
            <a:r>
              <a:rPr lang="en-US" sz="1200" b="0" i="0" kern="1200" dirty="0">
                <a:solidFill>
                  <a:schemeClr val="tx1"/>
                </a:solidFill>
                <a:effectLst/>
                <a:latin typeface="+mn-lt"/>
                <a:ea typeface="+mn-ea"/>
                <a:cs typeface="+mn-cs"/>
              </a:rPr>
              <a:t>simpler to measure than hours at the desk.</a:t>
            </a:r>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24</a:t>
            </a:fld>
            <a:endParaRPr lang="en-US"/>
          </a:p>
        </p:txBody>
      </p:sp>
    </p:spTree>
    <p:extLst>
      <p:ext uri="{BB962C8B-B14F-4D97-AF65-F5344CB8AC3E}">
        <p14:creationId xmlns:p14="http://schemas.microsoft.com/office/powerpoint/2010/main" val="1021639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Just count.</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Count </a:t>
            </a:r>
            <a:r>
              <a:rPr lang="en-US" sz="1200" b="0" i="0" kern="1200" dirty="0">
                <a:solidFill>
                  <a:schemeClr val="tx1"/>
                </a:solidFill>
                <a:effectLst/>
                <a:latin typeface="+mn-lt"/>
                <a:ea typeface="+mn-ea"/>
                <a:cs typeface="+mn-cs"/>
              </a:rPr>
              <a:t>how much the team got done last time.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Last</a:t>
            </a:r>
            <a:r>
              <a:rPr lang="en-US" sz="1200" b="0" i="0" kern="1200" baseline="0" dirty="0">
                <a:solidFill>
                  <a:schemeClr val="tx1"/>
                </a:solidFill>
                <a:effectLst/>
                <a:latin typeface="+mn-lt"/>
                <a:ea typeface="+mn-ea"/>
                <a:cs typeface="+mn-cs"/>
              </a:rPr>
              <a:t> time, they</a:t>
            </a:r>
          </a:p>
          <a:p>
            <a:r>
              <a:rPr lang="en-US" sz="1200" b="0" i="0" kern="1200" dirty="0">
                <a:solidFill>
                  <a:schemeClr val="tx1"/>
                </a:solidFill>
                <a:effectLst/>
                <a:latin typeface="+mn-lt"/>
                <a:ea typeface="+mn-ea"/>
                <a:cs typeface="+mn-cs"/>
              </a:rPr>
              <a:t>held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conversations, </a:t>
            </a:r>
          </a:p>
          <a:p>
            <a:r>
              <a:rPr lang="en-US" sz="1200" b="0" i="0" kern="1200" dirty="0">
                <a:solidFill>
                  <a:schemeClr val="tx1"/>
                </a:solidFill>
                <a:effectLst/>
                <a:latin typeface="+mn-lt"/>
                <a:ea typeface="+mn-ea"/>
                <a:cs typeface="+mn-cs"/>
              </a:rPr>
              <a:t>Wrote user</a:t>
            </a:r>
            <a:r>
              <a:rPr lang="en-US" sz="1200" b="0" i="0" kern="1200" baseline="0" dirty="0">
                <a:solidFill>
                  <a:schemeClr val="tx1"/>
                </a:solidFill>
                <a:effectLst/>
                <a:latin typeface="+mn-lt"/>
                <a:ea typeface="+mn-ea"/>
                <a:cs typeface="+mn-cs"/>
              </a:rPr>
              <a:t> stories, </a:t>
            </a:r>
          </a:p>
          <a:p>
            <a:r>
              <a:rPr lang="en-US" sz="1200" b="0" i="0" kern="1200" baseline="0" dirty="0">
                <a:solidFill>
                  <a:schemeClr val="tx1"/>
                </a:solidFill>
                <a:effectLst/>
                <a:latin typeface="+mn-lt"/>
                <a:ea typeface="+mn-ea"/>
                <a:cs typeface="+mn-cs"/>
              </a:rPr>
              <a:t>Asked questions,</a:t>
            </a:r>
          </a:p>
          <a:p>
            <a:r>
              <a:rPr lang="en-US" sz="1200" b="0" i="0" kern="1200" baseline="0" dirty="0">
                <a:solidFill>
                  <a:schemeClr val="tx1"/>
                </a:solidFill>
                <a:effectLst/>
                <a:latin typeface="+mn-lt"/>
                <a:ea typeface="+mn-ea"/>
                <a:cs typeface="+mn-cs"/>
              </a:rPr>
              <a:t>Debated ideas,</a:t>
            </a:r>
          </a:p>
          <a:p>
            <a:r>
              <a:rPr lang="en-US" sz="1200" b="0" i="0" kern="1200" baseline="0" dirty="0">
                <a:solidFill>
                  <a:schemeClr val="tx1"/>
                </a:solidFill>
                <a:effectLst/>
                <a:latin typeface="+mn-lt"/>
                <a:ea typeface="+mn-ea"/>
                <a:cs typeface="+mn-cs"/>
              </a:rPr>
              <a:t>Rewrote stories,</a:t>
            </a:r>
          </a:p>
          <a:p>
            <a:r>
              <a:rPr lang="en-US" sz="1200" b="0" i="0" kern="1200" baseline="0" dirty="0">
                <a:solidFill>
                  <a:schemeClr val="tx1"/>
                </a:solidFill>
                <a:effectLst/>
                <a:latin typeface="+mn-lt"/>
                <a:ea typeface="+mn-ea"/>
                <a:cs typeface="+mn-cs"/>
              </a:rPr>
              <a:t>And occasionally typed in some code and tested it.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They did</a:t>
            </a:r>
            <a:r>
              <a:rPr lang="en-US" baseline="0" dirty="0"/>
              <a:t> the work of software. And it took the time it took to get it done.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number we get to takes into account the full complexity of the work, and that makes it </a:t>
            </a:r>
            <a:r>
              <a:rPr lang="en-US" sz="1200" b="1" i="0" kern="1200" baseline="0" dirty="0">
                <a:solidFill>
                  <a:schemeClr val="tx1"/>
                </a:solidFill>
                <a:effectLst/>
                <a:latin typeface="+mn-lt"/>
                <a:ea typeface="+mn-ea"/>
                <a:cs typeface="+mn-cs"/>
              </a:rPr>
              <a:t>hard data on what you can expect in the next iteration</a:t>
            </a:r>
            <a:r>
              <a:rPr lang="en-US" sz="1200" b="0" i="0" kern="1200" baseline="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25</a:t>
            </a:fld>
            <a:endParaRPr lang="en-US"/>
          </a:p>
        </p:txBody>
      </p:sp>
    </p:spTree>
    <p:extLst>
      <p:ext uri="{BB962C8B-B14F-4D97-AF65-F5344CB8AC3E}">
        <p14:creationId xmlns:p14="http://schemas.microsoft.com/office/powerpoint/2010/main" val="811409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Sprint </a:t>
            </a:r>
            <a:r>
              <a:rPr lang="en-US" sz="1200" b="0" i="0" kern="1200" dirty="0">
                <a:solidFill>
                  <a:schemeClr val="tx1"/>
                </a:solidFill>
                <a:effectLst/>
                <a:latin typeface="+mn-lt"/>
                <a:ea typeface="+mn-ea"/>
                <a:cs typeface="+mn-cs"/>
              </a:rPr>
              <a:t>4, the team finishes</a:t>
            </a:r>
            <a:r>
              <a:rPr lang="en-US" sz="1200" b="0" i="0" kern="1200" baseline="0" dirty="0">
                <a:solidFill>
                  <a:schemeClr val="tx1"/>
                </a:solidFill>
                <a:effectLst/>
                <a:latin typeface="+mn-lt"/>
                <a:ea typeface="+mn-ea"/>
                <a:cs typeface="+mn-cs"/>
              </a:rPr>
              <a:t> 2</a:t>
            </a:r>
            <a:r>
              <a:rPr lang="en-US" sz="1200" b="0" i="0" kern="1200" dirty="0">
                <a:solidFill>
                  <a:schemeClr val="tx1"/>
                </a:solidFill>
                <a:effectLst/>
                <a:latin typeface="+mn-lt"/>
                <a:ea typeface="+mn-ea"/>
                <a:cs typeface="+mn-cs"/>
              </a:rPr>
              <a:t> stories</a:t>
            </a:r>
            <a:r>
              <a:rPr lang="en-US" sz="1200" b="0" i="0" kern="1200" baseline="0" dirty="0">
                <a:solidFill>
                  <a:schemeClr val="tx1"/>
                </a:solidFill>
                <a:effectLst/>
                <a:latin typeface="+mn-lt"/>
                <a:ea typeface="+mn-ea"/>
                <a:cs typeface="+mn-cs"/>
              </a:rPr>
              <a:t> and</a:t>
            </a:r>
            <a:r>
              <a:rPr lang="en-US" sz="1200" b="0" i="0" kern="1200" dirty="0">
                <a:solidFill>
                  <a:schemeClr val="tx1"/>
                </a:solidFill>
                <a:effectLst/>
                <a:latin typeface="+mn-lt"/>
                <a:ea typeface="+mn-ea"/>
                <a:cs typeface="+mn-cs"/>
              </a:rPr>
              <a:t> fixes 7 bugs.</a:t>
            </a:r>
          </a:p>
          <a:p>
            <a:r>
              <a:rPr lang="en-US" sz="1200" b="0" i="0" kern="1200" dirty="0">
                <a:solidFill>
                  <a:schemeClr val="tx1"/>
                </a:solidFill>
                <a:effectLst/>
                <a:latin typeface="+mn-lt"/>
                <a:ea typeface="+mn-ea"/>
                <a:cs typeface="+mn-cs"/>
              </a:rPr>
              <a:t>So,</a:t>
            </a:r>
            <a:r>
              <a:rPr lang="en-US" sz="1200" b="0" i="0" kern="1200" baseline="0" dirty="0">
                <a:solidFill>
                  <a:schemeClr val="tx1"/>
                </a:solidFill>
                <a:effectLst/>
                <a:latin typeface="+mn-lt"/>
                <a:ea typeface="+mn-ea"/>
                <a:cs typeface="+mn-cs"/>
              </a:rPr>
              <a:t> how many work items should we plan for Sprint 5?</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2D97D9-478E-1944-BB50-DA891717CAEB}" type="slidenum">
              <a:rPr lang="en-US" smtClean="0"/>
              <a:t>26</a:t>
            </a:fld>
            <a:endParaRPr lang="en-US"/>
          </a:p>
        </p:txBody>
      </p:sp>
    </p:spTree>
    <p:extLst>
      <p:ext uri="{BB962C8B-B14F-4D97-AF65-F5344CB8AC3E}">
        <p14:creationId xmlns:p14="http://schemas.microsoft.com/office/powerpoint/2010/main" val="1960673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9?</a:t>
            </a:r>
          </a:p>
          <a:p>
            <a:r>
              <a:rPr lang="en-US" sz="1200" b="0" i="0" kern="1200" dirty="0" smtClean="0">
                <a:solidFill>
                  <a:schemeClr val="tx1"/>
                </a:solidFill>
                <a:effectLst/>
                <a:latin typeface="+mn-lt"/>
                <a:ea typeface="+mn-ea"/>
                <a:cs typeface="+mn-cs"/>
              </a:rPr>
              <a:t>If</a:t>
            </a:r>
            <a:r>
              <a:rPr lang="en-US" sz="1200" b="0" i="0" kern="1200" baseline="0" dirty="0" smtClean="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we plan for 9 more stories, we may hit it. But something doesn’t smell right about that.</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Bugs are work, for sure.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27</a:t>
            </a:fld>
            <a:endParaRPr lang="en-US"/>
          </a:p>
        </p:txBody>
      </p:sp>
    </p:spTree>
    <p:extLst>
      <p:ext uri="{BB962C8B-B14F-4D97-AF65-F5344CB8AC3E}">
        <p14:creationId xmlns:p14="http://schemas.microsoft.com/office/powerpoint/2010/main" val="1723978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Work !=</a:t>
            </a:r>
            <a:r>
              <a:rPr lang="en-US" sz="1200" b="1" i="0" kern="1200" baseline="0" dirty="0">
                <a:solidFill>
                  <a:schemeClr val="tx1"/>
                </a:solidFill>
                <a:effectLst/>
                <a:latin typeface="+mn-lt"/>
                <a:ea typeface="+mn-ea"/>
                <a:cs typeface="+mn-cs"/>
              </a:rPr>
              <a:t> value</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This incentivizes </a:t>
            </a:r>
            <a:r>
              <a:rPr lang="en-US" sz="1200" b="1" i="0" kern="1200" dirty="0">
                <a:solidFill>
                  <a:schemeClr val="tx1"/>
                </a:solidFill>
                <a:effectLst/>
                <a:latin typeface="+mn-lt"/>
                <a:ea typeface="+mn-ea"/>
                <a:cs typeface="+mn-cs"/>
              </a:rPr>
              <a:t>the team to be sloppy. </a:t>
            </a:r>
            <a:endParaRPr lang="en-US" sz="1200" b="1" i="0" kern="1200" dirty="0" smtClean="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we ship</a:t>
            </a:r>
            <a:r>
              <a:rPr lang="en-US" sz="1200" b="0" i="0" kern="1200" baseline="0" dirty="0">
                <a:solidFill>
                  <a:schemeClr val="tx1"/>
                </a:solidFill>
                <a:effectLst/>
                <a:latin typeface="+mn-lt"/>
                <a:ea typeface="+mn-ea"/>
                <a:cs typeface="+mn-cs"/>
              </a:rPr>
              <a:t> loads of bugs to fix next time, we could have the highest velocity you’ve ever seen without delivering any value.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 backlog we’re trying to plan is full of stories that represent value.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 good way to measure </a:t>
            </a:r>
            <a:r>
              <a:rPr lang="en-US" sz="1200" b="1" i="0" kern="1200" dirty="0">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But what we really want to measure is how much </a:t>
            </a:r>
            <a:r>
              <a:rPr lang="en-US" sz="1200" b="1" i="0" kern="1200" dirty="0">
                <a:solidFill>
                  <a:schemeClr val="tx1"/>
                </a:solidFill>
                <a:effectLst/>
                <a:latin typeface="+mn-lt"/>
                <a:ea typeface="+mn-ea"/>
                <a:cs typeface="+mn-cs"/>
              </a:rPr>
              <a:t>value</a:t>
            </a:r>
            <a:r>
              <a:rPr lang="en-US" sz="1200" b="0" i="0" kern="1200" dirty="0">
                <a:solidFill>
                  <a:schemeClr val="tx1"/>
                </a:solidFill>
                <a:effectLst/>
                <a:latin typeface="+mn-lt"/>
                <a:ea typeface="+mn-ea"/>
                <a:cs typeface="+mn-cs"/>
              </a:rPr>
              <a:t> the team can deliver in a sprint.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2D97D9-478E-1944-BB50-DA891717CAEB}" type="slidenum">
              <a:rPr lang="en-US" smtClean="0"/>
              <a:t>28</a:t>
            </a:fld>
            <a:endParaRPr lang="en-US"/>
          </a:p>
        </p:txBody>
      </p:sp>
    </p:spTree>
    <p:extLst>
      <p:ext uri="{BB962C8B-B14F-4D97-AF65-F5344CB8AC3E}">
        <p14:creationId xmlns:p14="http://schemas.microsoft.com/office/powerpoint/2010/main" val="142343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a:t>
            </a:r>
            <a:r>
              <a:rPr lang="en-US" sz="1200" b="0" i="0" kern="1200" dirty="0">
                <a:solidFill>
                  <a:schemeClr val="tx1"/>
                </a:solidFill>
                <a:effectLst/>
                <a:latin typeface="+mn-lt"/>
                <a:ea typeface="+mn-ea"/>
                <a:cs typeface="+mn-cs"/>
              </a:rPr>
              <a:t>, if it’s value we want, let’s only count valuable work items. </a:t>
            </a:r>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29</a:t>
            </a:fld>
            <a:endParaRPr lang="en-US"/>
          </a:p>
        </p:txBody>
      </p:sp>
    </p:spTree>
    <p:extLst>
      <p:ext uri="{BB962C8B-B14F-4D97-AF65-F5344CB8AC3E}">
        <p14:creationId xmlns:p14="http://schemas.microsoft.com/office/powerpoint/2010/main" val="528567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What’s </a:t>
            </a:r>
            <a:r>
              <a:rPr lang="en-US" b="0" dirty="0"/>
              <a:t>left to say, though?</a:t>
            </a:r>
            <a:r>
              <a:rPr lang="en-US" b="0" baseline="0" dirty="0"/>
              <a:t> </a:t>
            </a:r>
            <a:r>
              <a:rPr lang="en-US" b="0" dirty="0"/>
              <a:t>I mean, </a:t>
            </a:r>
            <a:r>
              <a:rPr lang="en-US" b="0" baseline="0" dirty="0"/>
              <a:t>we’ve got this, right? We’ve got it down.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Stand up, Planning, Review, and Retrospective. Burn down that backlog two weeks at a time. Simple.</a:t>
            </a:r>
          </a:p>
          <a:p>
            <a:endParaRPr lang="en-US" b="0" baseline="0" dirty="0"/>
          </a:p>
          <a:p>
            <a:r>
              <a:rPr lang="en-US" b="0" baseline="0" dirty="0"/>
              <a:t>Scrum is simple. But </a:t>
            </a:r>
            <a:r>
              <a:rPr lang="en-US" b="1" baseline="0" dirty="0"/>
              <a:t>simple</a:t>
            </a:r>
            <a:r>
              <a:rPr lang="en-US" b="0" baseline="0" dirty="0"/>
              <a:t> doesn’t equal </a:t>
            </a:r>
            <a:r>
              <a:rPr lang="en-US" b="1" baseline="0" dirty="0"/>
              <a:t>easy</a:t>
            </a:r>
            <a:r>
              <a:rPr lang="en-US" b="0" baseline="0" dirty="0"/>
              <a:t>. </a:t>
            </a:r>
            <a:r>
              <a:rPr lang="en-US" b="1" baseline="0" dirty="0"/>
              <a:t>Simple</a:t>
            </a:r>
            <a:r>
              <a:rPr lang="en-US" b="0" baseline="0" dirty="0"/>
              <a:t> doesn't equal </a:t>
            </a:r>
            <a:r>
              <a:rPr lang="en-US" b="1" baseline="0" dirty="0"/>
              <a:t>valuable</a:t>
            </a:r>
            <a:r>
              <a:rPr lang="en-US" b="0" baseline="0" dirty="0"/>
              <a:t>.</a:t>
            </a:r>
          </a:p>
          <a:p>
            <a:endParaRPr lang="en-US" b="0" baseline="0" dirty="0"/>
          </a:p>
          <a:p>
            <a:r>
              <a:rPr lang="en-US" b="0" baseline="0" dirty="0">
                <a:solidFill>
                  <a:schemeClr val="tx1"/>
                </a:solidFill>
              </a:rPr>
              <a:t>Here, let me show you a simple sprint planning meeting.</a:t>
            </a:r>
          </a:p>
          <a:p>
            <a:endParaRPr lang="en-US" b="0" baseline="0" dirty="0"/>
          </a:p>
          <a:p>
            <a:r>
              <a:rPr lang="en-US" b="0" baseline="0" dirty="0"/>
              <a:t>(Presented, btw, with nothing but the finest google image stock photography, so, you know. Buckle up.)</a:t>
            </a:r>
          </a:p>
        </p:txBody>
      </p:sp>
      <p:sp>
        <p:nvSpPr>
          <p:cNvPr id="4" name="Slide Number Placeholder 3"/>
          <p:cNvSpPr>
            <a:spLocks noGrp="1"/>
          </p:cNvSpPr>
          <p:nvPr>
            <p:ph type="sldNum" sz="quarter" idx="10"/>
          </p:nvPr>
        </p:nvSpPr>
        <p:spPr/>
        <p:txBody>
          <a:bodyPr/>
          <a:lstStyle/>
          <a:p>
            <a:fld id="{B62D97D9-478E-1944-BB50-DA891717CAEB}" type="slidenum">
              <a:rPr lang="en-US" smtClean="0"/>
              <a:t>3</a:t>
            </a:fld>
            <a:endParaRPr lang="en-US"/>
          </a:p>
        </p:txBody>
      </p:sp>
    </p:spTree>
    <p:extLst>
      <p:ext uri="{BB962C8B-B14F-4D97-AF65-F5344CB8AC3E}">
        <p14:creationId xmlns:p14="http://schemas.microsoft.com/office/powerpoint/2010/main" val="212218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Only count the stories.</a:t>
            </a:r>
          </a:p>
        </p:txBody>
      </p:sp>
      <p:sp>
        <p:nvSpPr>
          <p:cNvPr id="4" name="Slide Number Placeholder 3"/>
          <p:cNvSpPr>
            <a:spLocks noGrp="1"/>
          </p:cNvSpPr>
          <p:nvPr>
            <p:ph type="sldNum" sz="quarter" idx="10"/>
          </p:nvPr>
        </p:nvSpPr>
        <p:spPr/>
        <p:txBody>
          <a:bodyPr/>
          <a:lstStyle/>
          <a:p>
            <a:fld id="{B62D97D9-478E-1944-BB50-DA891717CAEB}" type="slidenum">
              <a:rPr lang="en-US" smtClean="0"/>
              <a:t>30</a:t>
            </a:fld>
            <a:endParaRPr lang="en-US"/>
          </a:p>
        </p:txBody>
      </p:sp>
    </p:spTree>
    <p:extLst>
      <p:ext uri="{BB962C8B-B14F-4D97-AF65-F5344CB8AC3E}">
        <p14:creationId xmlns:p14="http://schemas.microsoft.com/office/powerpoint/2010/main" val="1041434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means we ask for ONLY TWO STORIES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next sprint plan.</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I'll get fired!</a:t>
            </a:r>
          </a:p>
          <a:p>
            <a:r>
              <a:rPr lang="en-US" sz="1200" b="0" i="0" kern="1200" dirty="0">
                <a:solidFill>
                  <a:schemeClr val="tx1"/>
                </a:solidFill>
                <a:effectLst/>
                <a:latin typeface="+mn-lt"/>
                <a:ea typeface="+mn-ea"/>
                <a:cs typeface="+mn-cs"/>
              </a:rPr>
              <a:t>No, you won't. Hold your ground, point to the data. This is about building trust. </a:t>
            </a:r>
          </a:p>
          <a:p>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building trust where there isn’t any comes down to </a:t>
            </a:r>
            <a:r>
              <a:rPr lang="en-US" sz="1200" b="1" i="0" kern="1200" baseline="0" dirty="0">
                <a:solidFill>
                  <a:schemeClr val="tx1"/>
                </a:solidFill>
                <a:effectLst/>
                <a:latin typeface="+mn-lt"/>
                <a:ea typeface="+mn-ea"/>
                <a:cs typeface="+mn-cs"/>
              </a:rPr>
              <a:t>setting expectations</a:t>
            </a:r>
            <a:r>
              <a:rPr lang="en-US" sz="1200" b="0" i="0" kern="1200" baseline="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Plan for two stories, while setting the clear expectation that once you're done with those stories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you will continue to ask for new stories, not sit on your hands.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Parkinson’s law </a:t>
            </a:r>
            <a:r>
              <a:rPr lang="en-US" sz="1200" b="0" i="0" kern="1200" dirty="0">
                <a:solidFill>
                  <a:schemeClr val="tx1"/>
                </a:solidFill>
                <a:effectLst/>
                <a:latin typeface="+mn-lt"/>
                <a:ea typeface="+mn-ea"/>
                <a:cs typeface="+mn-cs"/>
              </a:rPr>
              <a:t>only applies in low-visibility, low-trust environments.</a:t>
            </a:r>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31</a:t>
            </a:fld>
            <a:endParaRPr lang="en-US"/>
          </a:p>
        </p:txBody>
      </p:sp>
    </p:spTree>
    <p:extLst>
      <p:ext uri="{BB962C8B-B14F-4D97-AF65-F5344CB8AC3E}">
        <p14:creationId xmlns:p14="http://schemas.microsoft.com/office/powerpoint/2010/main" val="1435857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This </a:t>
            </a:r>
            <a:r>
              <a:rPr lang="en-US" sz="1200" b="1" i="0" kern="1200" dirty="0">
                <a:solidFill>
                  <a:schemeClr val="tx1"/>
                </a:solidFill>
                <a:effectLst/>
                <a:latin typeface="+mn-lt"/>
                <a:ea typeface="+mn-ea"/>
                <a:cs typeface="+mn-cs"/>
              </a:rPr>
              <a:t>is how a team finds its true velocity.</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a</a:t>
            </a:r>
            <a:r>
              <a:rPr lang="en-US" sz="1200" b="0" i="0" kern="1200" baseline="0" dirty="0">
                <a:solidFill>
                  <a:schemeClr val="tx1"/>
                </a:solidFill>
                <a:effectLst/>
                <a:latin typeface="+mn-lt"/>
                <a:ea typeface="+mn-ea"/>
                <a:cs typeface="+mn-cs"/>
              </a:rPr>
              <a:t> true velocity is data you can trust when you’re trying to predict what a complex system like a knowledge work team is going to do next. This is not a performance metric as much as it is a planning tool.</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team delivers value in the form of completed user stories, slices of new features delivered in working software.</a:t>
            </a:r>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don’t count bug fixes and other technical debt</a:t>
            </a:r>
            <a:r>
              <a:rPr lang="en-US" sz="1200" b="0" i="0" kern="1200" baseline="0" dirty="0">
                <a:solidFill>
                  <a:schemeClr val="tx1"/>
                </a:solidFill>
                <a:effectLst/>
                <a:latin typeface="+mn-lt"/>
                <a:ea typeface="+mn-ea"/>
                <a:cs typeface="+mn-cs"/>
              </a:rPr>
              <a:t> toward this velocity, though, because debt is a force that works opposite to value.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a:t>
            </a:r>
            <a:r>
              <a:rPr lang="en-US" sz="1200" b="0" i="0" kern="1200" baseline="0" dirty="0">
                <a:solidFill>
                  <a:schemeClr val="tx1"/>
                </a:solidFill>
                <a:effectLst/>
                <a:latin typeface="+mn-lt"/>
                <a:ea typeface="+mn-ea"/>
                <a:cs typeface="+mn-cs"/>
              </a:rPr>
              <a:t> can count on bugs being fixed. C</a:t>
            </a:r>
            <a:r>
              <a:rPr lang="en-US" sz="1200" b="0" i="0" kern="1200" dirty="0">
                <a:solidFill>
                  <a:schemeClr val="tx1"/>
                </a:solidFill>
                <a:effectLst/>
                <a:latin typeface="+mn-lt"/>
                <a:ea typeface="+mn-ea"/>
                <a:cs typeface="+mn-cs"/>
              </a:rPr>
              <a:t>ount on sloppy</a:t>
            </a:r>
            <a:r>
              <a:rPr lang="en-US" sz="1200" b="0" i="0" kern="1200" baseline="0" dirty="0">
                <a:solidFill>
                  <a:schemeClr val="tx1"/>
                </a:solidFill>
                <a:effectLst/>
                <a:latin typeface="+mn-lt"/>
                <a:ea typeface="+mn-ea"/>
                <a:cs typeface="+mn-cs"/>
              </a:rPr>
              <a:t> code being cleaned up. Count on testing gaps to be closed. This is also part of the work of software, and it does take time to do. But it is best measured as </a:t>
            </a:r>
            <a:r>
              <a:rPr lang="en-US" sz="1200" b="1" i="0" kern="1200" baseline="0" dirty="0">
                <a:solidFill>
                  <a:schemeClr val="tx1"/>
                </a:solidFill>
                <a:effectLst/>
                <a:latin typeface="+mn-lt"/>
                <a:ea typeface="+mn-ea"/>
                <a:cs typeface="+mn-cs"/>
              </a:rPr>
              <a:t>value not delivered</a:t>
            </a:r>
            <a:r>
              <a:rPr lang="en-US" sz="1200" b="0" i="0" kern="1200" baseline="0" dirty="0">
                <a:solidFill>
                  <a:schemeClr val="tx1"/>
                </a:solidFill>
                <a:effectLst/>
                <a:latin typeface="+mn-lt"/>
                <a:ea typeface="+mn-ea"/>
                <a:cs typeface="+mn-cs"/>
              </a:rPr>
              <a:t>.</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team will want to fix them, and so will the PO. Any time spent fixing bugs takes away from time spent on valuable story work, and this incentivizes the team to pursue </a:t>
            </a:r>
            <a:r>
              <a:rPr lang="en-US" sz="1200" b="1" i="0" kern="1200" baseline="0" dirty="0">
                <a:solidFill>
                  <a:schemeClr val="tx1"/>
                </a:solidFill>
                <a:effectLst/>
                <a:latin typeface="+mn-lt"/>
                <a:ea typeface="+mn-ea"/>
                <a:cs typeface="+mn-cs"/>
              </a:rPr>
              <a:t>enough </a:t>
            </a:r>
            <a:r>
              <a:rPr lang="en-US" sz="1200" b="0" i="0" kern="1200" dirty="0">
                <a:solidFill>
                  <a:schemeClr val="tx1"/>
                </a:solidFill>
                <a:effectLst/>
                <a:latin typeface="+mn-lt"/>
                <a:ea typeface="+mn-ea"/>
                <a:cs typeface="+mn-cs"/>
              </a:rPr>
              <a:t>quality</a:t>
            </a:r>
            <a:r>
              <a:rPr lang="en-US" sz="1200" b="0" i="0" kern="1200" baseline="0" dirty="0">
                <a:solidFill>
                  <a:schemeClr val="tx1"/>
                </a:solidFill>
                <a:effectLst/>
                <a:latin typeface="+mn-lt"/>
                <a:ea typeface="+mn-ea"/>
                <a:cs typeface="+mn-cs"/>
              </a:rPr>
              <a:t> to keep the value flowing.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Speaking</a:t>
            </a:r>
            <a:r>
              <a:rPr lang="en-US" sz="1200" b="0" i="0" kern="1200" baseline="0" dirty="0">
                <a:solidFill>
                  <a:schemeClr val="tx1"/>
                </a:solidFill>
                <a:effectLst/>
                <a:latin typeface="+mn-lt"/>
                <a:ea typeface="+mn-ea"/>
                <a:cs typeface="+mn-cs"/>
              </a:rPr>
              <a:t> of which.</a:t>
            </a:r>
            <a:endParaRPr lang="en-US" b="1" dirty="0"/>
          </a:p>
          <a:p>
            <a:endParaRPr lang="en-US" dirty="0"/>
          </a:p>
          <a:p>
            <a:endParaRPr lang="en-US" b="1" dirty="0"/>
          </a:p>
        </p:txBody>
      </p:sp>
      <p:sp>
        <p:nvSpPr>
          <p:cNvPr id="4" name="Slide Number Placeholder 3"/>
          <p:cNvSpPr>
            <a:spLocks noGrp="1"/>
          </p:cNvSpPr>
          <p:nvPr>
            <p:ph type="sldNum" sz="quarter" idx="10"/>
          </p:nvPr>
        </p:nvSpPr>
        <p:spPr/>
        <p:txBody>
          <a:bodyPr/>
          <a:lstStyle/>
          <a:p>
            <a:fld id="{B62D97D9-478E-1944-BB50-DA891717CAEB}" type="slidenum">
              <a:rPr lang="en-US" smtClean="0"/>
              <a:t>32</a:t>
            </a:fld>
            <a:endParaRPr lang="en-US"/>
          </a:p>
        </p:txBody>
      </p:sp>
    </p:spTree>
    <p:extLst>
      <p:ext uri="{BB962C8B-B14F-4D97-AF65-F5344CB8AC3E}">
        <p14:creationId xmlns:p14="http://schemas.microsoft.com/office/powerpoint/2010/main" val="1995294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The</a:t>
            </a:r>
            <a:r>
              <a:rPr lang="en-US" sz="1200" b="1" i="0" kern="1200" baseline="0" dirty="0">
                <a:solidFill>
                  <a:schemeClr val="tx1"/>
                </a:solidFill>
                <a:effectLst/>
                <a:latin typeface="+mn-lt"/>
                <a:ea typeface="+mn-ea"/>
                <a:cs typeface="+mn-cs"/>
              </a:rPr>
              <a:t> only way to go fast is to go well. </a:t>
            </a:r>
          </a:p>
          <a:p>
            <a:r>
              <a:rPr lang="en-US" sz="1200" b="0" i="0" kern="1200" baseline="0" dirty="0" smtClean="0">
                <a:solidFill>
                  <a:schemeClr val="tx1"/>
                </a:solidFill>
                <a:effectLst/>
                <a:latin typeface="+mn-lt"/>
                <a:ea typeface="+mn-ea"/>
                <a:cs typeface="+mn-cs"/>
              </a:rPr>
              <a:t>Clean </a:t>
            </a:r>
            <a:r>
              <a:rPr lang="en-US" sz="1200" b="0" i="0" kern="1200" baseline="0" dirty="0">
                <a:solidFill>
                  <a:schemeClr val="tx1"/>
                </a:solidFill>
                <a:effectLst/>
                <a:latin typeface="+mn-lt"/>
                <a:ea typeface="+mn-ea"/>
                <a:cs typeface="+mn-cs"/>
              </a:rPr>
              <a:t>code with good automated test coverage brings a stability and predictability to the work of software. But this doesn’t come for free—this work has a cost.</a:t>
            </a:r>
            <a:r>
              <a:rPr lang="en-US" sz="1200" b="1" i="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Quality is expensive.</a:t>
            </a:r>
            <a:r>
              <a:rPr lang="en-US" sz="1200" b="0" i="0" kern="1200" baseline="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 doing this work is more expensive.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a:t>
            </a:r>
            <a:r>
              <a:rPr lang="en-US" sz="1200" b="0" i="0" kern="1200" baseline="0" dirty="0">
                <a:solidFill>
                  <a:schemeClr val="tx1"/>
                </a:solidFill>
                <a:effectLst/>
                <a:latin typeface="+mn-lt"/>
                <a:ea typeface="+mn-ea"/>
                <a:cs typeface="+mn-cs"/>
              </a:rPr>
              <a:t> </a:t>
            </a:r>
            <a:r>
              <a:rPr lang="en-US" sz="1200" b="0" i="1" kern="1200" baseline="0" dirty="0">
                <a:solidFill>
                  <a:schemeClr val="tx1"/>
                </a:solidFill>
                <a:effectLst/>
                <a:latin typeface="+mn-lt"/>
                <a:ea typeface="+mn-ea"/>
                <a:cs typeface="+mn-cs"/>
              </a:rPr>
              <a:t>feels</a:t>
            </a:r>
            <a:r>
              <a:rPr lang="en-US" sz="1200" b="0" i="0" kern="1200" baseline="0" dirty="0">
                <a:solidFill>
                  <a:schemeClr val="tx1"/>
                </a:solidFill>
                <a:effectLst/>
                <a:latin typeface="+mn-lt"/>
                <a:ea typeface="+mn-ea"/>
                <a:cs typeface="+mn-cs"/>
              </a:rPr>
              <a:t> efficient, because the team is not putting that up-front, conscious effort into writing and maintaining tests, automating builds and deployments, and refactoring code.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But if you add up the costs of unplanned work--bug fixes, context switching, fragility--it’s obvious which side of this thing you want to be on. In light of this, y</a:t>
            </a:r>
            <a:r>
              <a:rPr lang="en-US" sz="1200" b="0" i="0" kern="1200" dirty="0">
                <a:solidFill>
                  <a:schemeClr val="tx1"/>
                </a:solidFill>
                <a:effectLst/>
                <a:latin typeface="+mn-lt"/>
                <a:ea typeface="+mn-ea"/>
                <a:cs typeface="+mn-cs"/>
              </a:rPr>
              <a:t>ou </a:t>
            </a:r>
            <a:r>
              <a:rPr lang="en-US" sz="1200" b="0" i="0" kern="1200" baseline="0" dirty="0">
                <a:solidFill>
                  <a:schemeClr val="tx1"/>
                </a:solidFill>
                <a:effectLst/>
                <a:latin typeface="+mn-lt"/>
                <a:ea typeface="+mn-ea"/>
                <a:cs typeface="+mn-cs"/>
              </a:rPr>
              <a:t>would think that skipping the tests would be unattractive to your stakeholders.</a:t>
            </a:r>
          </a:p>
        </p:txBody>
      </p:sp>
      <p:sp>
        <p:nvSpPr>
          <p:cNvPr id="4" name="Slide Number Placeholder 3"/>
          <p:cNvSpPr>
            <a:spLocks noGrp="1"/>
          </p:cNvSpPr>
          <p:nvPr>
            <p:ph type="sldNum" sz="quarter" idx="10"/>
          </p:nvPr>
        </p:nvSpPr>
        <p:spPr/>
        <p:txBody>
          <a:bodyPr/>
          <a:lstStyle/>
          <a:p>
            <a:fld id="{B62D97D9-478E-1944-BB50-DA891717CAEB}" type="slidenum">
              <a:rPr lang="en-US" smtClean="0"/>
              <a:t>33</a:t>
            </a:fld>
            <a:endParaRPr lang="en-US"/>
          </a:p>
        </p:txBody>
      </p:sp>
    </p:spTree>
    <p:extLst>
      <p:ext uri="{BB962C8B-B14F-4D97-AF65-F5344CB8AC3E}">
        <p14:creationId xmlns:p14="http://schemas.microsoft.com/office/powerpoint/2010/main" val="570833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But</a:t>
            </a:r>
            <a:r>
              <a:rPr lang="en-US" sz="1200" b="1" i="0" kern="1200" baseline="0" dirty="0">
                <a:solidFill>
                  <a:schemeClr val="tx1"/>
                </a:solidFill>
                <a:effectLst/>
                <a:latin typeface="+mn-lt"/>
                <a:ea typeface="+mn-ea"/>
                <a:cs typeface="+mn-cs"/>
              </a:rPr>
              <a:t> your s</a:t>
            </a:r>
            <a:r>
              <a:rPr lang="en-US" sz="1200" b="1" i="0" kern="1200" dirty="0">
                <a:solidFill>
                  <a:schemeClr val="tx1"/>
                </a:solidFill>
                <a:effectLst/>
                <a:latin typeface="+mn-lt"/>
                <a:ea typeface="+mn-ea"/>
                <a:cs typeface="+mn-cs"/>
              </a:rPr>
              <a:t>takeholders have beer goggles for skipping the tests.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They’re under pressure,</a:t>
            </a:r>
            <a:r>
              <a:rPr lang="en-US" sz="1200" b="0" i="0" kern="1200" baseline="0" dirty="0">
                <a:solidFill>
                  <a:schemeClr val="tx1"/>
                </a:solidFill>
                <a:effectLst/>
                <a:latin typeface="+mn-lt"/>
                <a:ea typeface="+mn-ea"/>
                <a:cs typeface="+mn-cs"/>
              </a:rPr>
              <a:t> and they see relief from that pressure. They</a:t>
            </a:r>
            <a:r>
              <a:rPr lang="en-US" sz="1200" b="0" i="0" kern="1200" dirty="0">
                <a:solidFill>
                  <a:schemeClr val="tx1"/>
                </a:solidFill>
                <a:effectLst/>
                <a:latin typeface="+mn-lt"/>
                <a:ea typeface="+mn-ea"/>
                <a:cs typeface="+mn-cs"/>
              </a:rPr>
              <a:t> see</a:t>
            </a:r>
            <a:r>
              <a:rPr lang="en-US" sz="1200" b="0" i="0" kern="1200" baseline="0" dirty="0">
                <a:solidFill>
                  <a:schemeClr val="tx1"/>
                </a:solidFill>
                <a:effectLst/>
                <a:latin typeface="+mn-lt"/>
                <a:ea typeface="+mn-ea"/>
                <a:cs typeface="+mn-cs"/>
              </a:rPr>
              <a:t> the short-term gain. And because they are human beings, they discount the long-term cost.</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They frame this in assertions like</a:t>
            </a:r>
            <a:r>
              <a:rPr lang="mr-IN" sz="1200" b="0" i="0" kern="1200" baseline="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34</a:t>
            </a:fld>
            <a:endParaRPr lang="en-US"/>
          </a:p>
        </p:txBody>
      </p:sp>
    </p:spTree>
    <p:extLst>
      <p:ext uri="{BB962C8B-B14F-4D97-AF65-F5344CB8AC3E}">
        <p14:creationId xmlns:p14="http://schemas.microsoft.com/office/powerpoint/2010/main" val="428957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r>
              <a:rPr lang="en-US" sz="1200" b="0" i="0" kern="1200" dirty="0">
                <a:solidFill>
                  <a:schemeClr val="tx1"/>
                </a:solidFill>
                <a:effectLst/>
                <a:latin typeface="+mn-lt"/>
                <a:ea typeface="+mn-ea"/>
                <a:cs typeface="+mn-cs"/>
              </a:rPr>
              <a:t>I'm not paying you to write tests.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Clean code is for the developers.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We have business value to deliver.”</a:t>
            </a:r>
          </a:p>
          <a:p>
            <a:r>
              <a:rPr lang="en-US" sz="1200" b="0" i="0" kern="1200" dirty="0">
                <a:solidFill>
                  <a:schemeClr val="tx1"/>
                </a:solidFill>
                <a:effectLst/>
                <a:latin typeface="+mn-lt"/>
                <a:ea typeface="+mn-ea"/>
                <a:cs typeface="+mn-cs"/>
              </a:rPr>
              <a:t>“Let’s just get through this sprint, we can do</a:t>
            </a:r>
            <a:r>
              <a:rPr lang="en-US" sz="1200" b="0" i="0" kern="1200" baseline="0" dirty="0">
                <a:solidFill>
                  <a:schemeClr val="tx1"/>
                </a:solidFill>
                <a:effectLst/>
                <a:latin typeface="+mn-lt"/>
                <a:ea typeface="+mn-ea"/>
                <a:cs typeface="+mn-cs"/>
              </a:rPr>
              <a:t> the tests later.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Oh,</a:t>
            </a:r>
            <a:r>
              <a:rPr lang="en-US" sz="1200" b="1" i="0" kern="1200" baseline="0" dirty="0">
                <a:solidFill>
                  <a:schemeClr val="tx1"/>
                </a:solidFill>
                <a:effectLst/>
                <a:latin typeface="+mn-lt"/>
                <a:ea typeface="+mn-ea"/>
                <a:cs typeface="+mn-cs"/>
              </a:rPr>
              <a:t> y</a:t>
            </a:r>
            <a:r>
              <a:rPr lang="en-US" sz="1200" b="1" i="0" kern="1200" dirty="0">
                <a:solidFill>
                  <a:schemeClr val="tx1"/>
                </a:solidFill>
                <a:effectLst/>
                <a:latin typeface="+mn-lt"/>
                <a:ea typeface="+mn-ea"/>
                <a:cs typeface="+mn-cs"/>
              </a:rPr>
              <a:t>our mean old boss just doesn't get it.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Now, if </a:t>
            </a:r>
            <a:r>
              <a:rPr lang="en-US" sz="1200" b="0" i="1" kern="1200" dirty="0">
                <a:solidFill>
                  <a:schemeClr val="tx1"/>
                </a:solidFill>
                <a:effectLst/>
                <a:latin typeface="+mn-lt"/>
                <a:ea typeface="+mn-ea"/>
                <a:cs typeface="+mn-cs"/>
              </a:rPr>
              <a:t>you're </a:t>
            </a:r>
            <a:r>
              <a:rPr lang="en-US" sz="1200" b="0" i="0" kern="1200" dirty="0">
                <a:solidFill>
                  <a:schemeClr val="tx1"/>
                </a:solidFill>
                <a:effectLst/>
                <a:latin typeface="+mn-lt"/>
                <a:ea typeface="+mn-ea"/>
                <a:cs typeface="+mn-cs"/>
              </a:rPr>
              <a:t>not on board with practices like TDD, you've got a whole other problem.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your boss/client/muse may not be on board. And that's nothing for them to be bashful about--this is a </a:t>
            </a:r>
            <a:r>
              <a:rPr lang="en-US" sz="1200" b="1" i="0" kern="1200" dirty="0">
                <a:solidFill>
                  <a:schemeClr val="tx1"/>
                </a:solidFill>
                <a:effectLst/>
                <a:latin typeface="+mn-lt"/>
                <a:ea typeface="+mn-ea"/>
                <a:cs typeface="+mn-cs"/>
              </a:rPr>
              <a:t>counterintuitive</a:t>
            </a:r>
            <a:r>
              <a:rPr lang="en-US" sz="1200" b="0" i="0" kern="1200" dirty="0">
                <a:solidFill>
                  <a:schemeClr val="tx1"/>
                </a:solidFill>
                <a:effectLst/>
                <a:latin typeface="+mn-lt"/>
                <a:ea typeface="+mn-ea"/>
                <a:cs typeface="+mn-cs"/>
              </a:rPr>
              <a:t> aspect of software development that, frankly, </a:t>
            </a:r>
            <a:r>
              <a:rPr lang="en-US" sz="1200" b="1" i="0" kern="1200" dirty="0">
                <a:solidFill>
                  <a:schemeClr val="tx1"/>
                </a:solidFill>
                <a:effectLst/>
                <a:latin typeface="+mn-lt"/>
                <a:ea typeface="+mn-ea"/>
                <a:cs typeface="+mn-cs"/>
              </a:rPr>
              <a:t>it's not their job </a:t>
            </a:r>
            <a:r>
              <a:rPr lang="en-US" sz="1200" b="0" i="0" kern="1200" dirty="0">
                <a:solidFill>
                  <a:schemeClr val="tx1"/>
                </a:solidFill>
                <a:effectLst/>
                <a:latin typeface="+mn-lt"/>
                <a:ea typeface="+mn-ea"/>
                <a:cs typeface="+mn-cs"/>
              </a:rPr>
              <a:t>to get. Not right away. </a:t>
            </a:r>
          </a:p>
          <a:p>
            <a:endParaRPr lang="en-US" sz="1200" b="0" i="0" kern="1200" baseline="0" dirty="0">
              <a:solidFill>
                <a:schemeClr val="tx1"/>
              </a:solidFill>
              <a:effectLst/>
              <a:latin typeface="+mn-lt"/>
              <a:ea typeface="+mn-ea"/>
              <a:cs typeface="+mn-cs"/>
            </a:endParaRPr>
          </a:p>
          <a:p>
            <a:r>
              <a:rPr lang="en-US" sz="1200" b="1" i="0" kern="1200" baseline="0" dirty="0">
                <a:solidFill>
                  <a:schemeClr val="tx1"/>
                </a:solidFill>
                <a:effectLst/>
                <a:latin typeface="+mn-lt"/>
                <a:ea typeface="+mn-ea"/>
                <a:cs typeface="+mn-cs"/>
              </a:rPr>
              <a:t>In general, this is behavior you want to encourage. </a:t>
            </a:r>
          </a:p>
          <a:p>
            <a:r>
              <a:rPr lang="en-US" sz="1200" b="0" i="0" kern="1200" dirty="0">
                <a:solidFill>
                  <a:schemeClr val="tx1"/>
                </a:solidFill>
                <a:effectLst/>
                <a:latin typeface="+mn-lt"/>
                <a:ea typeface="+mn-ea"/>
                <a:cs typeface="+mn-cs"/>
              </a:rPr>
              <a:t>Every project has a budget, and every PO needs to ensure that that project stays on budget. </a:t>
            </a:r>
          </a:p>
          <a:p>
            <a:r>
              <a:rPr lang="en-US" sz="1200" b="0" i="0" kern="1200" dirty="0">
                <a:solidFill>
                  <a:schemeClr val="tx1"/>
                </a:solidFill>
                <a:effectLst/>
                <a:latin typeface="+mn-lt"/>
                <a:ea typeface="+mn-ea"/>
                <a:cs typeface="+mn-cs"/>
              </a:rPr>
              <a:t>They are naturally and rightfully </a:t>
            </a:r>
            <a:r>
              <a:rPr lang="en-US" sz="1200" b="1" i="0" kern="1200" dirty="0">
                <a:solidFill>
                  <a:schemeClr val="tx1"/>
                </a:solidFill>
                <a:effectLst/>
                <a:latin typeface="+mn-lt"/>
                <a:ea typeface="+mn-ea"/>
                <a:cs typeface="+mn-cs"/>
              </a:rPr>
              <a:t>looking for fat that can be trimmed </a:t>
            </a:r>
            <a:r>
              <a:rPr lang="en-US" sz="1200" b="0" i="0" kern="1200" dirty="0">
                <a:solidFill>
                  <a:schemeClr val="tx1"/>
                </a:solidFill>
                <a:effectLst/>
                <a:latin typeface="+mn-lt"/>
                <a:ea typeface="+mn-ea"/>
                <a:cs typeface="+mn-cs"/>
              </a:rPr>
              <a:t>in order to do this.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They are thinking in an agile way.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in your hands, our hands, to shepherd them through this complex process, to help them fall into the pit of success.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As part of that fall, we should never knowingly present an option that we know will take the work in the wrong direction.</a:t>
            </a:r>
          </a:p>
          <a:p>
            <a:endParaRPr lang="en-US" sz="1200" b="0" i="0" kern="1200" dirty="0">
              <a:solidFill>
                <a:schemeClr val="tx1"/>
              </a:solidFill>
              <a:effectLst/>
              <a:latin typeface="+mn-lt"/>
              <a:ea typeface="+mn-ea"/>
              <a:cs typeface="+mn-cs"/>
            </a:endParaRPr>
          </a:p>
          <a:p>
            <a:endParaRPr lang="en-US" b="1" dirty="0"/>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35</a:t>
            </a:fld>
            <a:endParaRPr lang="en-US"/>
          </a:p>
        </p:txBody>
      </p:sp>
    </p:spTree>
    <p:extLst>
      <p:ext uri="{BB962C8B-B14F-4D97-AF65-F5344CB8AC3E}">
        <p14:creationId xmlns:p14="http://schemas.microsoft.com/office/powerpoint/2010/main" val="250325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Let’s talk about healthcare.</a:t>
            </a:r>
          </a:p>
          <a:p>
            <a:r>
              <a:rPr lang="en-US" sz="1200" b="0" i="0" kern="1200" dirty="0" smtClean="0">
                <a:solidFill>
                  <a:schemeClr val="tx1"/>
                </a:solidFill>
                <a:effectLst/>
                <a:latin typeface="+mn-lt"/>
                <a:ea typeface="+mn-ea"/>
                <a:cs typeface="+mn-cs"/>
              </a:rPr>
              <a:t>Doctors </a:t>
            </a:r>
            <a:r>
              <a:rPr lang="en-US" sz="1200" b="0" i="0" kern="1200" dirty="0">
                <a:solidFill>
                  <a:schemeClr val="tx1"/>
                </a:solidFill>
                <a:effectLst/>
                <a:latin typeface="+mn-lt"/>
                <a:ea typeface="+mn-ea"/>
                <a:cs typeface="+mn-cs"/>
              </a:rPr>
              <a:t>probably spend</a:t>
            </a:r>
            <a:r>
              <a:rPr lang="en-US" sz="1200" b="0" i="0" kern="1200" baseline="0" dirty="0">
                <a:solidFill>
                  <a:schemeClr val="tx1"/>
                </a:solidFill>
                <a:effectLst/>
                <a:latin typeface="+mn-lt"/>
                <a:ea typeface="+mn-ea"/>
                <a:cs typeface="+mn-cs"/>
              </a:rPr>
              <a:t> hours every day, scrubbing their hands up the elbow. </a:t>
            </a:r>
          </a:p>
          <a:p>
            <a:r>
              <a:rPr lang="en-US" sz="1200" b="0" i="0" kern="1200" baseline="0" dirty="0">
                <a:solidFill>
                  <a:schemeClr val="tx1"/>
                </a:solidFill>
                <a:effectLst/>
                <a:latin typeface="+mn-lt"/>
                <a:ea typeface="+mn-ea"/>
                <a:cs typeface="+mn-cs"/>
              </a:rPr>
              <a:t>Can you imagine the cost savings for our bloated healthcare industry if they just, you know, skipped all that?</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And yet, as a patient, you’ve never been asked. You’ve never seen a box on a form in a doctor’s office for a </a:t>
            </a:r>
            <a:r>
              <a:rPr lang="en-US" sz="1200" b="1" i="0" kern="1200" baseline="0" dirty="0">
                <a:solidFill>
                  <a:schemeClr val="tx1"/>
                </a:solidFill>
                <a:effectLst/>
                <a:latin typeface="+mn-lt"/>
                <a:ea typeface="+mn-ea"/>
                <a:cs typeface="+mn-cs"/>
              </a:rPr>
              <a:t>hygiene option</a:t>
            </a:r>
            <a:r>
              <a:rPr lang="en-US" sz="1200" b="0" i="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Your doctor would never offer you a “no-hand-washing” discount.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Why, then, would we ever leave it up to a Product Owner, manager, or project stakeholder whether we include the work of quality? </a:t>
            </a:r>
          </a:p>
          <a:p>
            <a:r>
              <a:rPr lang="en-US" sz="1200" b="0" i="0" kern="1200" baseline="0" dirty="0">
                <a:solidFill>
                  <a:schemeClr val="tx1"/>
                </a:solidFill>
                <a:effectLst/>
                <a:latin typeface="+mn-lt"/>
                <a:ea typeface="+mn-ea"/>
                <a:cs typeface="+mn-cs"/>
              </a:rPr>
              <a:t>Whether we practice </a:t>
            </a:r>
            <a:r>
              <a:rPr lang="en-US" sz="1200" b="1" i="0" kern="1200" baseline="0" dirty="0">
                <a:solidFill>
                  <a:schemeClr val="tx1"/>
                </a:solidFill>
                <a:effectLst/>
                <a:latin typeface="+mn-lt"/>
                <a:ea typeface="+mn-ea"/>
                <a:cs typeface="+mn-cs"/>
              </a:rPr>
              <a:t>good code hygiene</a:t>
            </a:r>
            <a:r>
              <a:rPr lang="en-US" sz="1200" b="0" i="0" kern="1200" baseline="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2D97D9-478E-1944-BB50-DA891717CAEB}" type="slidenum">
              <a:rPr lang="en-US" smtClean="0"/>
              <a:t>36</a:t>
            </a:fld>
            <a:endParaRPr lang="en-US"/>
          </a:p>
        </p:txBody>
      </p:sp>
    </p:spTree>
    <p:extLst>
      <p:ext uri="{BB962C8B-B14F-4D97-AF65-F5344CB8AC3E}">
        <p14:creationId xmlns:p14="http://schemas.microsoft.com/office/powerpoint/2010/main" val="1638695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We communicate what can be trimmed by how we divide the work</a:t>
            </a:r>
            <a:r>
              <a:rPr lang="en-US" sz="1200" b="0" i="0" kern="1200" dirty="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When </a:t>
            </a:r>
            <a:r>
              <a:rPr lang="en-US" sz="1200" b="0" i="0" kern="1200" dirty="0">
                <a:solidFill>
                  <a:schemeClr val="tx1"/>
                </a:solidFill>
                <a:effectLst/>
                <a:latin typeface="+mn-lt"/>
                <a:ea typeface="+mn-ea"/>
                <a:cs typeface="+mn-cs"/>
              </a:rPr>
              <a:t>we divide it along </a:t>
            </a:r>
            <a:r>
              <a:rPr lang="en-US" sz="1200" b="1" i="0" kern="1200" dirty="0">
                <a:solidFill>
                  <a:schemeClr val="tx1"/>
                </a:solidFill>
                <a:effectLst/>
                <a:latin typeface="+mn-lt"/>
                <a:ea typeface="+mn-ea"/>
                <a:cs typeface="+mn-cs"/>
              </a:rPr>
              <a:t>technical</a:t>
            </a:r>
            <a:r>
              <a:rPr lang="en-US" sz="1200" b="0" i="0" kern="1200" dirty="0">
                <a:solidFill>
                  <a:schemeClr val="tx1"/>
                </a:solidFill>
                <a:effectLst/>
                <a:latin typeface="+mn-lt"/>
                <a:ea typeface="+mn-ea"/>
                <a:cs typeface="+mn-cs"/>
              </a:rPr>
              <a:t> lines, we force the PO to make technical choices in order to keep the project on track.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is not their area of expertise.</a:t>
            </a:r>
            <a:r>
              <a:rPr lang="en-US" sz="1200" b="0" i="0"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2D97D9-478E-1944-BB50-DA891717CAEB}" type="slidenum">
              <a:rPr lang="en-US" smtClean="0"/>
              <a:t>37</a:t>
            </a:fld>
            <a:endParaRPr lang="en-US"/>
          </a:p>
        </p:txBody>
      </p:sp>
    </p:spTree>
    <p:extLst>
      <p:ext uri="{BB962C8B-B14F-4D97-AF65-F5344CB8AC3E}">
        <p14:creationId xmlns:p14="http://schemas.microsoft.com/office/powerpoint/2010/main" val="1046819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Putting </a:t>
            </a:r>
            <a:r>
              <a:rPr lang="en-US" sz="1200" b="0" i="0" kern="1200" baseline="0" dirty="0">
                <a:solidFill>
                  <a:schemeClr val="tx1"/>
                </a:solidFill>
                <a:effectLst/>
                <a:latin typeface="+mn-lt"/>
                <a:ea typeface="+mn-ea"/>
                <a:cs typeface="+mn-cs"/>
              </a:rPr>
              <a:t>them in the position to </a:t>
            </a:r>
            <a:r>
              <a:rPr lang="en-US" sz="1200" b="0" i="0" kern="1200" dirty="0">
                <a:solidFill>
                  <a:schemeClr val="tx1"/>
                </a:solidFill>
                <a:effectLst/>
                <a:latin typeface="+mn-lt"/>
                <a:ea typeface="+mn-ea"/>
                <a:cs typeface="+mn-cs"/>
              </a:rPr>
              <a:t>make these choices presents a host of conflicts of interest, each with its own damage to the end product.</a:t>
            </a:r>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38</a:t>
            </a:fld>
            <a:endParaRPr lang="en-US"/>
          </a:p>
        </p:txBody>
      </p:sp>
    </p:spTree>
    <p:extLst>
      <p:ext uri="{BB962C8B-B14F-4D97-AF65-F5344CB8AC3E}">
        <p14:creationId xmlns:p14="http://schemas.microsoft.com/office/powerpoint/2010/main" val="2078800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a:t>
            </a:r>
            <a:r>
              <a:rPr lang="en-US" sz="1200" b="0" i="0" kern="1200" dirty="0">
                <a:solidFill>
                  <a:schemeClr val="tx1"/>
                </a:solidFill>
                <a:effectLst/>
                <a:latin typeface="+mn-lt"/>
                <a:ea typeface="+mn-ea"/>
                <a:cs typeface="+mn-cs"/>
              </a:rPr>
              <a:t>we divide the project work along </a:t>
            </a:r>
            <a:r>
              <a:rPr lang="en-US" sz="1200" b="1" i="0" kern="1200" dirty="0">
                <a:solidFill>
                  <a:schemeClr val="tx1"/>
                </a:solidFill>
                <a:effectLst/>
                <a:latin typeface="+mn-lt"/>
                <a:ea typeface="+mn-ea"/>
                <a:cs typeface="+mn-cs"/>
              </a:rPr>
              <a:t>functional</a:t>
            </a:r>
            <a:r>
              <a:rPr lang="en-US" sz="1200" b="0" i="0" kern="1200" dirty="0">
                <a:solidFill>
                  <a:schemeClr val="tx1"/>
                </a:solidFill>
                <a:effectLst/>
                <a:latin typeface="+mn-lt"/>
                <a:ea typeface="+mn-ea"/>
                <a:cs typeface="+mn-cs"/>
              </a:rPr>
              <a:t> value lines, as with well-written user stories,</a:t>
            </a:r>
            <a:r>
              <a:rPr lang="en-US" sz="1200" b="0" i="0" kern="1200" baseline="0" dirty="0">
                <a:solidFill>
                  <a:schemeClr val="tx1"/>
                </a:solidFill>
                <a:effectLst/>
                <a:latin typeface="+mn-lt"/>
                <a:ea typeface="+mn-ea"/>
                <a:cs typeface="+mn-cs"/>
              </a:rPr>
              <a:t> we keep them in their area of expertise.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No one knows what </a:t>
            </a:r>
            <a:r>
              <a:rPr lang="en-US" sz="1200" b="1" i="0" kern="1200" baseline="0" dirty="0">
                <a:solidFill>
                  <a:schemeClr val="tx1"/>
                </a:solidFill>
                <a:effectLst/>
                <a:latin typeface="+mn-lt"/>
                <a:ea typeface="+mn-ea"/>
                <a:cs typeface="+mn-cs"/>
              </a:rPr>
              <a:t>stories</a:t>
            </a:r>
            <a:r>
              <a:rPr lang="en-US" sz="1200" b="0" i="0" kern="1200" baseline="0" dirty="0">
                <a:solidFill>
                  <a:schemeClr val="tx1"/>
                </a:solidFill>
                <a:effectLst/>
                <a:latin typeface="+mn-lt"/>
                <a:ea typeface="+mn-ea"/>
                <a:cs typeface="+mn-cs"/>
              </a:rPr>
              <a:t> the product needs next better than the PO.</a:t>
            </a:r>
            <a:endParaRPr lang="en-US" sz="1200" b="0" i="0" kern="1200" dirty="0">
              <a:solidFill>
                <a:schemeClr val="tx1"/>
              </a:solidFill>
              <a:effectLst/>
              <a:latin typeface="+mn-lt"/>
              <a:ea typeface="+mn-ea"/>
              <a:cs typeface="+mn-cs"/>
            </a:endParaRPr>
          </a:p>
          <a:p>
            <a:endParaRPr lang="en-US" dirty="0"/>
          </a:p>
          <a:p>
            <a:r>
              <a:rPr lang="en-US" sz="1200" b="0" i="0" kern="1200" baseline="0" dirty="0">
                <a:solidFill>
                  <a:schemeClr val="tx1"/>
                </a:solidFill>
                <a:effectLst/>
                <a:latin typeface="+mn-lt"/>
                <a:ea typeface="+mn-ea"/>
                <a:cs typeface="+mn-cs"/>
              </a:rPr>
              <a:t>No one knows what </a:t>
            </a:r>
            <a:r>
              <a:rPr lang="en-US" sz="1200" b="1" i="0" kern="1200" baseline="0" dirty="0">
                <a:solidFill>
                  <a:schemeClr val="tx1"/>
                </a:solidFill>
                <a:effectLst/>
                <a:latin typeface="+mn-lt"/>
                <a:ea typeface="+mn-ea"/>
                <a:cs typeface="+mn-cs"/>
              </a:rPr>
              <a:t>practices </a:t>
            </a:r>
            <a:r>
              <a:rPr lang="en-US" sz="1200" b="0" i="0" kern="1200" baseline="0" dirty="0">
                <a:solidFill>
                  <a:schemeClr val="tx1"/>
                </a:solidFill>
                <a:effectLst/>
                <a:latin typeface="+mn-lt"/>
                <a:ea typeface="+mn-ea"/>
                <a:cs typeface="+mn-cs"/>
              </a:rPr>
              <a:t>the code needs better than the team.</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39</a:t>
            </a:fld>
            <a:endParaRPr lang="en-US"/>
          </a:p>
        </p:txBody>
      </p:sp>
    </p:spTree>
    <p:extLst>
      <p:ext uri="{BB962C8B-B14F-4D97-AF65-F5344CB8AC3E}">
        <p14:creationId xmlns:p14="http://schemas.microsoft.com/office/powerpoint/2010/main" val="207720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Welcome to the sprint planning meeting, everyone!”</a:t>
            </a:r>
          </a:p>
          <a:p>
            <a:endParaRPr lang="en-US" dirty="0"/>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4</a:t>
            </a:fld>
            <a:endParaRPr lang="en-US"/>
          </a:p>
        </p:txBody>
      </p:sp>
    </p:spTree>
    <p:extLst>
      <p:ext uri="{BB962C8B-B14F-4D97-AF65-F5344CB8AC3E}">
        <p14:creationId xmlns:p14="http://schemas.microsoft.com/office/powerpoint/2010/main" val="6968375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Remember when</a:t>
            </a:r>
            <a:r>
              <a:rPr lang="en-US" b="1" baseline="0" dirty="0"/>
              <a:t> I told you to count your stories? </a:t>
            </a:r>
          </a:p>
          <a:p>
            <a:r>
              <a:rPr lang="en-US" b="0" baseline="0" dirty="0" smtClean="0"/>
              <a:t>I </a:t>
            </a:r>
            <a:r>
              <a:rPr lang="en-US" b="0" baseline="0" dirty="0"/>
              <a:t>didn’t say estimate. That’s weird.</a:t>
            </a:r>
          </a:p>
          <a:p>
            <a:endParaRPr lang="en-US" b="0" baseline="0" dirty="0"/>
          </a:p>
        </p:txBody>
      </p:sp>
      <p:sp>
        <p:nvSpPr>
          <p:cNvPr id="4" name="Slide Number Placeholder 3"/>
          <p:cNvSpPr>
            <a:spLocks noGrp="1"/>
          </p:cNvSpPr>
          <p:nvPr>
            <p:ph type="sldNum" sz="quarter" idx="10"/>
          </p:nvPr>
        </p:nvSpPr>
        <p:spPr/>
        <p:txBody>
          <a:bodyPr/>
          <a:lstStyle/>
          <a:p>
            <a:fld id="{B62D97D9-478E-1944-BB50-DA891717CAEB}" type="slidenum">
              <a:rPr lang="en-US" smtClean="0"/>
              <a:t>40</a:t>
            </a:fld>
            <a:endParaRPr lang="en-US"/>
          </a:p>
        </p:txBody>
      </p:sp>
    </p:spTree>
    <p:extLst>
      <p:ext uri="{BB962C8B-B14F-4D97-AF65-F5344CB8AC3E}">
        <p14:creationId xmlns:p14="http://schemas.microsoft.com/office/powerpoint/2010/main" val="1825453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I </a:t>
            </a:r>
            <a:r>
              <a:rPr lang="en-US" b="0" baseline="0" dirty="0"/>
              <a:t>mean, how would a count help us if we had a sprint of big stories, and then a sprint of small stories?</a:t>
            </a:r>
          </a:p>
          <a:p>
            <a:endParaRPr lang="en-US" b="0" baseline="0" dirty="0"/>
          </a:p>
          <a:p>
            <a:r>
              <a:rPr lang="en-US" b="0" baseline="0" dirty="0"/>
              <a:t>There’s no question that some stories are bigger than others. But most of the time, we can do something about it.</a:t>
            </a:r>
          </a:p>
          <a:p>
            <a:endParaRPr lang="en-US" b="0" baseline="0" dirty="0"/>
          </a:p>
        </p:txBody>
      </p:sp>
      <p:sp>
        <p:nvSpPr>
          <p:cNvPr id="4" name="Slide Number Placeholder 3"/>
          <p:cNvSpPr>
            <a:spLocks noGrp="1"/>
          </p:cNvSpPr>
          <p:nvPr>
            <p:ph type="sldNum" sz="quarter" idx="10"/>
          </p:nvPr>
        </p:nvSpPr>
        <p:spPr/>
        <p:txBody>
          <a:bodyPr/>
          <a:lstStyle/>
          <a:p>
            <a:fld id="{B62D97D9-478E-1944-BB50-DA891717CAEB}" type="slidenum">
              <a:rPr lang="en-US" smtClean="0"/>
              <a:t>41</a:t>
            </a:fld>
            <a:endParaRPr lang="en-US"/>
          </a:p>
        </p:txBody>
      </p:sp>
    </p:spTree>
    <p:extLst>
      <p:ext uri="{BB962C8B-B14F-4D97-AF65-F5344CB8AC3E}">
        <p14:creationId xmlns:p14="http://schemas.microsoft.com/office/powerpoint/2010/main" val="997997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Big </a:t>
            </a:r>
            <a:r>
              <a:rPr lang="en-US" b="0" baseline="0" dirty="0"/>
              <a:t>user stories are usually made of several smaller stories stacked on top of each other to get into R-rated movies.</a:t>
            </a:r>
          </a:p>
          <a:p>
            <a:endParaRPr lang="en-US" b="0" baseline="0" dirty="0"/>
          </a:p>
          <a:p>
            <a:r>
              <a:rPr lang="en-US" b="0" baseline="0" dirty="0"/>
              <a:t>If we can spot one of these and break it down before we plan it into a sprint, we win on a couple of fronts.</a:t>
            </a:r>
          </a:p>
          <a:p>
            <a:endParaRPr lang="en-US" b="0" baseline="0" dirty="0"/>
          </a:p>
          <a:p>
            <a:r>
              <a:rPr lang="en-US" b="1" baseline="0" dirty="0"/>
              <a:t>Your stories are more consistent in size</a:t>
            </a:r>
            <a:r>
              <a:rPr lang="en-US" b="0" baseline="0" dirty="0"/>
              <a:t>, </a:t>
            </a:r>
          </a:p>
          <a:p>
            <a:r>
              <a:rPr lang="en-US" b="0" baseline="0" dirty="0"/>
              <a:t>making your effort to forecast by velocity more accurate.</a:t>
            </a:r>
          </a:p>
          <a:p>
            <a:endParaRPr lang="en-US" b="0" baseline="0" dirty="0"/>
          </a:p>
          <a:p>
            <a:r>
              <a:rPr lang="en-US" b="1" baseline="0" dirty="0"/>
              <a:t>The PO gets more control over what doesn’t get built yet. </a:t>
            </a:r>
          </a:p>
          <a:p>
            <a:r>
              <a:rPr lang="en-US" b="0" baseline="0" dirty="0"/>
              <a:t>This makes features ship sooner.</a:t>
            </a:r>
          </a:p>
          <a:p>
            <a:r>
              <a:rPr lang="en-US" b="0" baseline="0" dirty="0"/>
              <a:t>This makes user feedback available earlier.</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This eliminates waste.</a:t>
            </a:r>
          </a:p>
          <a:p>
            <a:endParaRPr lang="en-US" b="1" dirty="0"/>
          </a:p>
        </p:txBody>
      </p:sp>
      <p:sp>
        <p:nvSpPr>
          <p:cNvPr id="4" name="Slide Number Placeholder 3"/>
          <p:cNvSpPr>
            <a:spLocks noGrp="1"/>
          </p:cNvSpPr>
          <p:nvPr>
            <p:ph type="sldNum" sz="quarter" idx="10"/>
          </p:nvPr>
        </p:nvSpPr>
        <p:spPr/>
        <p:txBody>
          <a:bodyPr/>
          <a:lstStyle/>
          <a:p>
            <a:fld id="{B62D97D9-478E-1944-BB50-DA891717CAEB}" type="slidenum">
              <a:rPr lang="en-US" smtClean="0"/>
              <a:t>42</a:t>
            </a:fld>
            <a:endParaRPr lang="en-US"/>
          </a:p>
        </p:txBody>
      </p:sp>
    </p:spTree>
    <p:extLst>
      <p:ext uri="{BB962C8B-B14F-4D97-AF65-F5344CB8AC3E}">
        <p14:creationId xmlns:p14="http://schemas.microsoft.com/office/powerpoint/2010/main" val="1062898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does this look like in practice?</a:t>
            </a:r>
          </a:p>
          <a:p>
            <a:r>
              <a:rPr lang="en-US" b="0" dirty="0" smtClean="0"/>
              <a:t>Before </a:t>
            </a:r>
            <a:r>
              <a:rPr lang="en-US" b="0" dirty="0"/>
              <a:t>you plan a story,</a:t>
            </a:r>
            <a:r>
              <a:rPr lang="en-US" b="0" baseline="0" dirty="0"/>
              <a:t> read it aloud to the PO, and discuss its acceptance criteria.</a:t>
            </a:r>
          </a:p>
          <a:p>
            <a:r>
              <a:rPr lang="en-US" b="0" baseline="0" dirty="0"/>
              <a:t>When you do this, the PO may suggest additional criteria.</a:t>
            </a:r>
          </a:p>
          <a:p>
            <a:r>
              <a:rPr lang="en-US" b="0" baseline="0" dirty="0"/>
              <a:t>Most of the time, these additional criteria are new stories trying to stow away. </a:t>
            </a:r>
            <a:r>
              <a:rPr lang="en-US" b="1" baseline="0" dirty="0"/>
              <a:t>This is the gold-plating.</a:t>
            </a:r>
          </a:p>
          <a:p>
            <a:endParaRPr lang="en-US" b="1" baseline="0" dirty="0"/>
          </a:p>
          <a:p>
            <a:r>
              <a:rPr lang="en-US" b="1" baseline="0" dirty="0"/>
              <a:t>When there’s a ”this too” request, write a new story, and add it to the product backlog</a:t>
            </a:r>
            <a:r>
              <a:rPr lang="en-US" b="0" baseline="0" dirty="0"/>
              <a:t>.</a:t>
            </a:r>
          </a:p>
          <a:p>
            <a:endParaRPr lang="en-US" b="1" baseline="0" dirty="0"/>
          </a:p>
          <a:p>
            <a:r>
              <a:rPr lang="en-US" b="1" baseline="0" dirty="0"/>
              <a:t>Split your stories by value.</a:t>
            </a:r>
          </a:p>
          <a:p>
            <a:r>
              <a:rPr lang="en-US" b="0" baseline="0" dirty="0"/>
              <a:t>Look for “and”, “or”, or wording that is awkwardly generic, stretching to include multiple cases which could go separately.</a:t>
            </a:r>
          </a:p>
          <a:p>
            <a:r>
              <a:rPr lang="en-US" b="0" baseline="0" dirty="0"/>
              <a:t>Awkward phrasing is a telltale smell of a clustered user story.</a:t>
            </a:r>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43</a:t>
            </a:fld>
            <a:endParaRPr lang="en-US"/>
          </a:p>
        </p:txBody>
      </p:sp>
    </p:spTree>
    <p:extLst>
      <p:ext uri="{BB962C8B-B14F-4D97-AF65-F5344CB8AC3E}">
        <p14:creationId xmlns:p14="http://schemas.microsoft.com/office/powerpoint/2010/main" val="1496136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a:t>
            </a:r>
            <a:r>
              <a:rPr lang="en-US" b="1" baseline="0" dirty="0"/>
              <a:t> applies to the code, too.</a:t>
            </a:r>
          </a:p>
          <a:p>
            <a:r>
              <a:rPr lang="en-US" dirty="0" smtClean="0"/>
              <a:t>If</a:t>
            </a:r>
            <a:r>
              <a:rPr lang="en-US" baseline="0" dirty="0" smtClean="0"/>
              <a:t> a </a:t>
            </a:r>
            <a:r>
              <a:rPr lang="en-US" baseline="0" dirty="0"/>
              <a:t>small MVC web app that saves state to a file will do the job, </a:t>
            </a:r>
            <a:r>
              <a:rPr lang="en-US" b="1" baseline="0" dirty="0"/>
              <a:t>don’t build a hive of </a:t>
            </a:r>
            <a:r>
              <a:rPr lang="en-US" b="1" baseline="0" dirty="0" err="1"/>
              <a:t>microservices</a:t>
            </a:r>
            <a:r>
              <a:rPr lang="en-US" baseline="0" dirty="0"/>
              <a:t>. </a:t>
            </a:r>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44</a:t>
            </a:fld>
            <a:endParaRPr lang="en-US"/>
          </a:p>
        </p:txBody>
      </p:sp>
    </p:spTree>
    <p:extLst>
      <p:ext uri="{BB962C8B-B14F-4D97-AF65-F5344CB8AC3E}">
        <p14:creationId xmlns:p14="http://schemas.microsoft.com/office/powerpoint/2010/main" val="1026997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 that’s what I’ve got for you today</a:t>
            </a:r>
            <a:r>
              <a:rPr lang="mr-IN" b="1" dirty="0"/>
              <a:t>…</a:t>
            </a:r>
            <a:endParaRPr lang="en-US" b="1" dirty="0"/>
          </a:p>
          <a:p>
            <a:endParaRPr lang="en-US" b="1" dirty="0"/>
          </a:p>
        </p:txBody>
      </p:sp>
      <p:sp>
        <p:nvSpPr>
          <p:cNvPr id="4" name="Slide Number Placeholder 3"/>
          <p:cNvSpPr>
            <a:spLocks noGrp="1"/>
          </p:cNvSpPr>
          <p:nvPr>
            <p:ph type="sldNum" sz="quarter" idx="10"/>
          </p:nvPr>
        </p:nvSpPr>
        <p:spPr/>
        <p:txBody>
          <a:bodyPr/>
          <a:lstStyle/>
          <a:p>
            <a:fld id="{B62D97D9-478E-1944-BB50-DA891717CAEB}" type="slidenum">
              <a:rPr lang="en-US" smtClean="0"/>
              <a:t>45</a:t>
            </a:fld>
            <a:endParaRPr lang="en-US"/>
          </a:p>
        </p:txBody>
      </p:sp>
    </p:spTree>
    <p:extLst>
      <p:ext uri="{BB962C8B-B14F-4D97-AF65-F5344CB8AC3E}">
        <p14:creationId xmlns:p14="http://schemas.microsoft.com/office/powerpoint/2010/main" val="537788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2D97D9-478E-1944-BB50-DA891717CAEB}" type="slidenum">
              <a:rPr lang="en-US" smtClean="0"/>
              <a:t>46</a:t>
            </a:fld>
            <a:endParaRPr lang="en-US"/>
          </a:p>
        </p:txBody>
      </p:sp>
    </p:spTree>
    <p:extLst>
      <p:ext uri="{BB962C8B-B14F-4D97-AF65-F5344CB8AC3E}">
        <p14:creationId xmlns:p14="http://schemas.microsoft.com/office/powerpoint/2010/main" val="127224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2D97D9-478E-1944-BB50-DA891717CAEB}" type="slidenum">
              <a:rPr lang="en-US" smtClean="0"/>
              <a:t>47</a:t>
            </a:fld>
            <a:endParaRPr lang="en-US"/>
          </a:p>
        </p:txBody>
      </p:sp>
    </p:spTree>
    <p:extLst>
      <p:ext uri="{BB962C8B-B14F-4D97-AF65-F5344CB8AC3E}">
        <p14:creationId xmlns:p14="http://schemas.microsoft.com/office/powerpoint/2010/main" val="1812470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But hang on</a:t>
            </a:r>
            <a:r>
              <a:rPr lang="mr-IN" b="0" baseline="0" dirty="0"/>
              <a:t>…</a:t>
            </a:r>
            <a:endParaRPr lang="en-US" b="0" baseline="0" dirty="0"/>
          </a:p>
        </p:txBody>
      </p:sp>
      <p:sp>
        <p:nvSpPr>
          <p:cNvPr id="4" name="Slide Number Placeholder 3"/>
          <p:cNvSpPr>
            <a:spLocks noGrp="1"/>
          </p:cNvSpPr>
          <p:nvPr>
            <p:ph type="sldNum" sz="quarter" idx="10"/>
          </p:nvPr>
        </p:nvSpPr>
        <p:spPr/>
        <p:txBody>
          <a:bodyPr/>
          <a:lstStyle/>
          <a:p>
            <a:fld id="{B62D97D9-478E-1944-BB50-DA891717CAEB}" type="slidenum">
              <a:rPr lang="en-US" smtClean="0"/>
              <a:t>48</a:t>
            </a:fld>
            <a:endParaRPr lang="en-US"/>
          </a:p>
        </p:txBody>
      </p:sp>
    </p:spTree>
    <p:extLst>
      <p:ext uri="{BB962C8B-B14F-4D97-AF65-F5344CB8AC3E}">
        <p14:creationId xmlns:p14="http://schemas.microsoft.com/office/powerpoint/2010/main" val="10270364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There’s one more thing.</a:t>
            </a:r>
          </a:p>
          <a:p>
            <a:endParaRPr lang="en-US" b="1" dirty="0"/>
          </a:p>
        </p:txBody>
      </p:sp>
      <p:sp>
        <p:nvSpPr>
          <p:cNvPr id="4" name="Slide Number Placeholder 3"/>
          <p:cNvSpPr>
            <a:spLocks noGrp="1"/>
          </p:cNvSpPr>
          <p:nvPr>
            <p:ph type="sldNum" sz="quarter" idx="10"/>
          </p:nvPr>
        </p:nvSpPr>
        <p:spPr/>
        <p:txBody>
          <a:bodyPr/>
          <a:lstStyle/>
          <a:p>
            <a:fld id="{B62D97D9-478E-1944-BB50-DA891717CAEB}" type="slidenum">
              <a:rPr lang="en-US" smtClean="0"/>
              <a:t>49</a:t>
            </a:fld>
            <a:endParaRPr lang="en-US"/>
          </a:p>
        </p:txBody>
      </p:sp>
    </p:spTree>
    <p:extLst>
      <p:ext uri="{BB962C8B-B14F-4D97-AF65-F5344CB8AC3E}">
        <p14:creationId xmlns:p14="http://schemas.microsoft.com/office/powerpoint/2010/main" val="80589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a:t>Now,</a:t>
            </a:r>
            <a:r>
              <a:rPr lang="en-US" baseline="0" dirty="0"/>
              <a:t> the business is pretty disappointed in o</a:t>
            </a:r>
            <a:r>
              <a:rPr lang="en-US" dirty="0"/>
              <a:t>ur velocity from last sprint,</a:t>
            </a:r>
            <a:r>
              <a:rPr lang="en-US" baseline="0" dirty="0"/>
              <a:t> so let’s dig deep and put in some extra hours to see if we can’t get that up this time. Make them feel like they’re getting their money’s worth.</a:t>
            </a:r>
            <a:r>
              <a:rPr lang="en-US" dirty="0"/>
              <a:t>”</a:t>
            </a: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“Also, as you know, we’ve got the</a:t>
            </a:r>
            <a:r>
              <a:rPr lang="en-US" baseline="0" dirty="0"/>
              <a:t> trade show coming up right on the tail of this sprint</a:t>
            </a:r>
            <a:r>
              <a:rPr lang="mr-IN" baseline="0" dirty="0"/>
              <a:t>…</a:t>
            </a:r>
            <a:r>
              <a:rPr lang="en-US" baseline="0" dirty="0"/>
              <a:t>”</a:t>
            </a:r>
          </a:p>
          <a:p>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5</a:t>
            </a:fld>
            <a:endParaRPr lang="en-US"/>
          </a:p>
        </p:txBody>
      </p:sp>
    </p:spTree>
    <p:extLst>
      <p:ext uri="{BB962C8B-B14F-4D97-AF65-F5344CB8AC3E}">
        <p14:creationId xmlns:p14="http://schemas.microsoft.com/office/powerpoint/2010/main" val="1884682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If </a:t>
            </a:r>
            <a:r>
              <a:rPr lang="en-US" b="0" baseline="0" dirty="0"/>
              <a:t>there’s anything </a:t>
            </a:r>
            <a:r>
              <a:rPr lang="en-US" b="0" baseline="0" dirty="0" smtClean="0"/>
              <a:t>you’re doing as part of sprint planning that </a:t>
            </a:r>
            <a:r>
              <a:rPr lang="en-US" b="0" baseline="0" dirty="0"/>
              <a:t>doesn’t have to do with delivering value, rolling with change, or building trust, </a:t>
            </a:r>
            <a:r>
              <a:rPr lang="en-US" b="0" baseline="0" dirty="0" smtClean="0"/>
              <a:t>stop doing it.</a:t>
            </a:r>
          </a:p>
          <a:p>
            <a:endParaRPr lang="en-US" b="0" baseline="0" dirty="0" smtClean="0"/>
          </a:p>
          <a:p>
            <a:r>
              <a:rPr lang="en-US" b="0" baseline="0" dirty="0" smtClean="0"/>
              <a:t>More on that here: http://</a:t>
            </a:r>
            <a:r>
              <a:rPr lang="en-US" b="0" baseline="0" dirty="0" err="1" smtClean="0"/>
              <a:t>blog.apterainc.com</a:t>
            </a:r>
            <a:r>
              <a:rPr lang="en-US" b="0" baseline="0" dirty="0" smtClean="0"/>
              <a:t>/value-change-and-trust </a:t>
            </a:r>
            <a:endParaRPr lang="en-US" b="0" dirty="0"/>
          </a:p>
        </p:txBody>
      </p:sp>
      <p:sp>
        <p:nvSpPr>
          <p:cNvPr id="4" name="Slide Number Placeholder 3"/>
          <p:cNvSpPr>
            <a:spLocks noGrp="1"/>
          </p:cNvSpPr>
          <p:nvPr>
            <p:ph type="sldNum" sz="quarter" idx="10"/>
          </p:nvPr>
        </p:nvSpPr>
        <p:spPr/>
        <p:txBody>
          <a:bodyPr/>
          <a:lstStyle/>
          <a:p>
            <a:fld id="{B62D97D9-478E-1944-BB50-DA891717CAEB}" type="slidenum">
              <a:rPr lang="en-US" smtClean="0"/>
              <a:t>50</a:t>
            </a:fld>
            <a:endParaRPr lang="en-US"/>
          </a:p>
        </p:txBody>
      </p:sp>
    </p:spTree>
    <p:extLst>
      <p:ext uri="{BB962C8B-B14F-4D97-AF65-F5344CB8AC3E}">
        <p14:creationId xmlns:p14="http://schemas.microsoft.com/office/powerpoint/2010/main" val="1178706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p>
        </p:txBody>
      </p:sp>
      <p:sp>
        <p:nvSpPr>
          <p:cNvPr id="4" name="Slide Number Placeholder 3"/>
          <p:cNvSpPr>
            <a:spLocks noGrp="1"/>
          </p:cNvSpPr>
          <p:nvPr>
            <p:ph type="sldNum" sz="quarter" idx="10"/>
          </p:nvPr>
        </p:nvSpPr>
        <p:spPr/>
        <p:txBody>
          <a:bodyPr/>
          <a:lstStyle/>
          <a:p>
            <a:fld id="{B62D97D9-478E-1944-BB50-DA891717CAEB}" type="slidenum">
              <a:rPr lang="en-US" smtClean="0"/>
              <a:t>51</a:t>
            </a:fld>
            <a:endParaRPr lang="en-US"/>
          </a:p>
        </p:txBody>
      </p:sp>
    </p:spTree>
    <p:extLst>
      <p:ext uri="{BB962C8B-B14F-4D97-AF65-F5344CB8AC3E}">
        <p14:creationId xmlns:p14="http://schemas.microsoft.com/office/powerpoint/2010/main" val="158364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a:t>So, that means our Sprint Goal is to </a:t>
            </a:r>
            <a:r>
              <a:rPr lang="en-US" b="1" baseline="0" dirty="0"/>
              <a:t>finish the rest of these features</a:t>
            </a:r>
            <a:r>
              <a:rPr lang="en-US" baseline="0" dirty="0"/>
              <a:t>.”</a:t>
            </a:r>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6</a:t>
            </a:fld>
            <a:endParaRPr lang="en-US"/>
          </a:p>
        </p:txBody>
      </p:sp>
    </p:spTree>
    <p:extLst>
      <p:ext uri="{BB962C8B-B14F-4D97-AF65-F5344CB8AC3E}">
        <p14:creationId xmlns:p14="http://schemas.microsoft.com/office/powerpoint/2010/main" val="696837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a:t>Okay. Let’s talk </a:t>
            </a:r>
            <a:r>
              <a:rPr lang="en-US" baseline="0" dirty="0"/>
              <a:t>capacity. Now, we had few surprises last sprint with those sick days. Is everyone feeling better?”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“Is anyone taking any time off? Bob and Steve, both on Thursday. Got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“Okay.</a:t>
            </a:r>
            <a:r>
              <a:rPr lang="en-US" baseline="0" dirty="0"/>
              <a:t> So we’ve got Bob, Steve, other Steve, and Mary, for ten days each, minus two. Let’s see, that’s eight hours per day, times 38. 304 hours.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“Yes,</a:t>
            </a:r>
            <a:r>
              <a:rPr lang="en-US" baseline="0" dirty="0"/>
              <a:t> Mary?</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7</a:t>
            </a:fld>
            <a:endParaRPr lang="en-US"/>
          </a:p>
        </p:txBody>
      </p:sp>
    </p:spTree>
    <p:extLst>
      <p:ext uri="{BB962C8B-B14F-4D97-AF65-F5344CB8AC3E}">
        <p14:creationId xmlns:p14="http://schemas.microsoft.com/office/powerpoint/2010/main" val="180396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a:t>We were going to try to write unit tests again this sprint. Is that a thing we should plan</a:t>
            </a:r>
            <a:r>
              <a:rPr lang="en-US" baseline="0" dirty="0"/>
              <a:t> for</a:t>
            </a:r>
            <a:r>
              <a:rPr lang="en-US" dirty="0" smtClean="0"/>
              <a:t>?”</a:t>
            </a:r>
            <a:endParaRPr lang="en-US" dirty="0"/>
          </a:p>
        </p:txBody>
      </p:sp>
      <p:sp>
        <p:nvSpPr>
          <p:cNvPr id="4" name="Slide Number Placeholder 3"/>
          <p:cNvSpPr>
            <a:spLocks noGrp="1"/>
          </p:cNvSpPr>
          <p:nvPr>
            <p:ph type="sldNum" sz="quarter" idx="10"/>
          </p:nvPr>
        </p:nvSpPr>
        <p:spPr/>
        <p:txBody>
          <a:bodyPr/>
          <a:lstStyle/>
          <a:p>
            <a:fld id="{B62D97D9-478E-1944-BB50-DA891717CAEB}" type="slidenum">
              <a:rPr lang="en-US" smtClean="0"/>
              <a:t>8</a:t>
            </a:fld>
            <a:endParaRPr lang="en-US"/>
          </a:p>
        </p:txBody>
      </p:sp>
    </p:spTree>
    <p:extLst>
      <p:ext uri="{BB962C8B-B14F-4D97-AF65-F5344CB8AC3E}">
        <p14:creationId xmlns:p14="http://schemas.microsoft.com/office/powerpoint/2010/main" val="83670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a:t>So, these are the stories that have to get done.</a:t>
            </a:r>
            <a:r>
              <a:rPr lang="en-US" baseline="0" dirty="0"/>
              <a:t> And</a:t>
            </a:r>
            <a:r>
              <a:rPr lang="en-US" dirty="0"/>
              <a:t> I need you to commit to them. Not to writing tests, those are for you.”</a:t>
            </a:r>
          </a:p>
        </p:txBody>
      </p:sp>
      <p:sp>
        <p:nvSpPr>
          <p:cNvPr id="4" name="Slide Number Placeholder 3"/>
          <p:cNvSpPr>
            <a:spLocks noGrp="1"/>
          </p:cNvSpPr>
          <p:nvPr>
            <p:ph type="sldNum" sz="quarter" idx="10"/>
          </p:nvPr>
        </p:nvSpPr>
        <p:spPr/>
        <p:txBody>
          <a:bodyPr/>
          <a:lstStyle/>
          <a:p>
            <a:fld id="{B62D97D9-478E-1944-BB50-DA891717CAEB}" type="slidenum">
              <a:rPr lang="en-US" smtClean="0"/>
              <a:t>9</a:t>
            </a:fld>
            <a:endParaRPr lang="en-US"/>
          </a:p>
        </p:txBody>
      </p:sp>
    </p:spTree>
    <p:extLst>
      <p:ext uri="{BB962C8B-B14F-4D97-AF65-F5344CB8AC3E}">
        <p14:creationId xmlns:p14="http://schemas.microsoft.com/office/powerpoint/2010/main" val="1773794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002A787-27CE-8444-A37B-07F3906CE684}" type="datetimeFigureOut">
              <a:rPr lang="en-US" smtClean="0"/>
              <a:t>8/14/17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48465-1A4A-164E-889B-8453C5A536AB}" type="slidenum">
              <a:rPr lang="en-US" smtClean="0"/>
              <a:t>‹#›</a:t>
            </a:fld>
            <a:endParaRPr lang="en-US"/>
          </a:p>
        </p:txBody>
      </p:sp>
    </p:spTree>
    <p:extLst>
      <p:ext uri="{BB962C8B-B14F-4D97-AF65-F5344CB8AC3E}">
        <p14:creationId xmlns:p14="http://schemas.microsoft.com/office/powerpoint/2010/main" val="1207957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02A787-27CE-8444-A37B-07F3906CE684}" type="datetimeFigureOut">
              <a:rPr lang="en-US" smtClean="0"/>
              <a:t>8/14/17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48465-1A4A-164E-889B-8453C5A536AB}" type="slidenum">
              <a:rPr lang="en-US" smtClean="0"/>
              <a:t>‹#›</a:t>
            </a:fld>
            <a:endParaRPr lang="en-US"/>
          </a:p>
        </p:txBody>
      </p:sp>
    </p:spTree>
    <p:extLst>
      <p:ext uri="{BB962C8B-B14F-4D97-AF65-F5344CB8AC3E}">
        <p14:creationId xmlns:p14="http://schemas.microsoft.com/office/powerpoint/2010/main" val="96917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02A787-27CE-8444-A37B-07F3906CE684}" type="datetimeFigureOut">
              <a:rPr lang="en-US" smtClean="0"/>
              <a:t>8/14/17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48465-1A4A-164E-889B-8453C5A536AB}" type="slidenum">
              <a:rPr lang="en-US" smtClean="0"/>
              <a:t>‹#›</a:t>
            </a:fld>
            <a:endParaRPr lang="en-US"/>
          </a:p>
        </p:txBody>
      </p:sp>
    </p:spTree>
    <p:extLst>
      <p:ext uri="{BB962C8B-B14F-4D97-AF65-F5344CB8AC3E}">
        <p14:creationId xmlns:p14="http://schemas.microsoft.com/office/powerpoint/2010/main" val="1103061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02A787-27CE-8444-A37B-07F3906CE684}" type="datetimeFigureOut">
              <a:rPr lang="en-US" smtClean="0"/>
              <a:t>8/14/17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48465-1A4A-164E-889B-8453C5A536AB}" type="slidenum">
              <a:rPr lang="en-US" smtClean="0"/>
              <a:t>‹#›</a:t>
            </a:fld>
            <a:endParaRPr lang="en-US"/>
          </a:p>
        </p:txBody>
      </p:sp>
    </p:spTree>
    <p:extLst>
      <p:ext uri="{BB962C8B-B14F-4D97-AF65-F5344CB8AC3E}">
        <p14:creationId xmlns:p14="http://schemas.microsoft.com/office/powerpoint/2010/main" val="198041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02A787-27CE-8444-A37B-07F3906CE684}" type="datetimeFigureOut">
              <a:rPr lang="en-US" smtClean="0"/>
              <a:t>8/14/17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48465-1A4A-164E-889B-8453C5A536AB}" type="slidenum">
              <a:rPr lang="en-US" smtClean="0"/>
              <a:t>‹#›</a:t>
            </a:fld>
            <a:endParaRPr lang="en-US"/>
          </a:p>
        </p:txBody>
      </p:sp>
    </p:spTree>
    <p:extLst>
      <p:ext uri="{BB962C8B-B14F-4D97-AF65-F5344CB8AC3E}">
        <p14:creationId xmlns:p14="http://schemas.microsoft.com/office/powerpoint/2010/main" val="1031037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02A787-27CE-8444-A37B-07F3906CE684}" type="datetimeFigureOut">
              <a:rPr lang="en-US" smtClean="0"/>
              <a:t>8/14/17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48465-1A4A-164E-889B-8453C5A536AB}" type="slidenum">
              <a:rPr lang="en-US" smtClean="0"/>
              <a:t>‹#›</a:t>
            </a:fld>
            <a:endParaRPr lang="en-US"/>
          </a:p>
        </p:txBody>
      </p:sp>
    </p:spTree>
    <p:extLst>
      <p:ext uri="{BB962C8B-B14F-4D97-AF65-F5344CB8AC3E}">
        <p14:creationId xmlns:p14="http://schemas.microsoft.com/office/powerpoint/2010/main" val="599412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02A787-27CE-8444-A37B-07F3906CE684}" type="datetimeFigureOut">
              <a:rPr lang="en-US" smtClean="0"/>
              <a:t>8/14/17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248465-1A4A-164E-889B-8453C5A536AB}" type="slidenum">
              <a:rPr lang="en-US" smtClean="0"/>
              <a:t>‹#›</a:t>
            </a:fld>
            <a:endParaRPr lang="en-US"/>
          </a:p>
        </p:txBody>
      </p:sp>
    </p:spTree>
    <p:extLst>
      <p:ext uri="{BB962C8B-B14F-4D97-AF65-F5344CB8AC3E}">
        <p14:creationId xmlns:p14="http://schemas.microsoft.com/office/powerpoint/2010/main" val="476704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02A787-27CE-8444-A37B-07F3906CE684}" type="datetimeFigureOut">
              <a:rPr lang="en-US" smtClean="0"/>
              <a:t>8/14/17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248465-1A4A-164E-889B-8453C5A536AB}" type="slidenum">
              <a:rPr lang="en-US" smtClean="0"/>
              <a:t>‹#›</a:t>
            </a:fld>
            <a:endParaRPr lang="en-US"/>
          </a:p>
        </p:txBody>
      </p:sp>
    </p:spTree>
    <p:extLst>
      <p:ext uri="{BB962C8B-B14F-4D97-AF65-F5344CB8AC3E}">
        <p14:creationId xmlns:p14="http://schemas.microsoft.com/office/powerpoint/2010/main" val="1856998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02A787-27CE-8444-A37B-07F3906CE684}" type="datetimeFigureOut">
              <a:rPr lang="en-US" smtClean="0"/>
              <a:t>8/14/17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248465-1A4A-164E-889B-8453C5A536AB}" type="slidenum">
              <a:rPr lang="en-US" smtClean="0"/>
              <a:t>‹#›</a:t>
            </a:fld>
            <a:endParaRPr lang="en-US"/>
          </a:p>
        </p:txBody>
      </p:sp>
    </p:spTree>
    <p:extLst>
      <p:ext uri="{BB962C8B-B14F-4D97-AF65-F5344CB8AC3E}">
        <p14:creationId xmlns:p14="http://schemas.microsoft.com/office/powerpoint/2010/main" val="1198199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02A787-27CE-8444-A37B-07F3906CE684}" type="datetimeFigureOut">
              <a:rPr lang="en-US" smtClean="0"/>
              <a:t>8/14/17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48465-1A4A-164E-889B-8453C5A536AB}" type="slidenum">
              <a:rPr lang="en-US" smtClean="0"/>
              <a:t>‹#›</a:t>
            </a:fld>
            <a:endParaRPr lang="en-US"/>
          </a:p>
        </p:txBody>
      </p:sp>
    </p:spTree>
    <p:extLst>
      <p:ext uri="{BB962C8B-B14F-4D97-AF65-F5344CB8AC3E}">
        <p14:creationId xmlns:p14="http://schemas.microsoft.com/office/powerpoint/2010/main" val="1190216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02A787-27CE-8444-A37B-07F3906CE684}" type="datetimeFigureOut">
              <a:rPr lang="en-US" smtClean="0"/>
              <a:t>8/14/17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48465-1A4A-164E-889B-8453C5A536AB}" type="slidenum">
              <a:rPr lang="en-US" smtClean="0"/>
              <a:t>‹#›</a:t>
            </a:fld>
            <a:endParaRPr lang="en-US"/>
          </a:p>
        </p:txBody>
      </p:sp>
    </p:spTree>
    <p:extLst>
      <p:ext uri="{BB962C8B-B14F-4D97-AF65-F5344CB8AC3E}">
        <p14:creationId xmlns:p14="http://schemas.microsoft.com/office/powerpoint/2010/main" val="1639387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02A787-27CE-8444-A37B-07F3906CE684}" type="datetimeFigureOut">
              <a:rPr lang="en-US" smtClean="0"/>
              <a:t>8/14/17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248465-1A4A-164E-889B-8453C5A536AB}" type="slidenum">
              <a:rPr lang="en-US" smtClean="0"/>
              <a:t>‹#›</a:t>
            </a:fld>
            <a:endParaRPr lang="en-US"/>
          </a:p>
        </p:txBody>
      </p:sp>
    </p:spTree>
    <p:extLst>
      <p:ext uri="{BB962C8B-B14F-4D97-AF65-F5344CB8AC3E}">
        <p14:creationId xmlns:p14="http://schemas.microsoft.com/office/powerpoint/2010/main" val="783576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0.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7.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4.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5.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0002"/>
        </a:solidFill>
        <a:effectLst/>
      </p:bgPr>
    </p:bg>
    <p:spTree>
      <p:nvGrpSpPr>
        <p:cNvPr id="1" name=""/>
        <p:cNvGrpSpPr/>
        <p:nvPr/>
      </p:nvGrpSpPr>
      <p:grpSpPr>
        <a:xfrm>
          <a:off x="0" y="0"/>
          <a:ext cx="0" cy="0"/>
          <a:chOff x="0" y="0"/>
          <a:chExt cx="0" cy="0"/>
        </a:xfrm>
      </p:grpSpPr>
      <p:sp>
        <p:nvSpPr>
          <p:cNvPr id="9" name="TextBox 8"/>
          <p:cNvSpPr txBox="1"/>
          <p:nvPr/>
        </p:nvSpPr>
        <p:spPr>
          <a:xfrm>
            <a:off x="4091285" y="-673937"/>
            <a:ext cx="4009431" cy="6447919"/>
          </a:xfrm>
          <a:prstGeom prst="rect">
            <a:avLst/>
          </a:prstGeom>
          <a:noFill/>
        </p:spPr>
        <p:txBody>
          <a:bodyPr wrap="none" rtlCol="0">
            <a:spAutoFit/>
          </a:bodyPr>
          <a:lstStyle/>
          <a:p>
            <a:r>
              <a:rPr lang="en-US" sz="41300" b="1" dirty="0">
                <a:solidFill>
                  <a:srgbClr val="790102"/>
                </a:solidFill>
                <a:latin typeface="Arial Black" charset="0"/>
                <a:ea typeface="Arial Black" charset="0"/>
                <a:cs typeface="Arial Black" charset="0"/>
                <a:sym typeface="Wingdings"/>
              </a:rPr>
              <a:t>:(</a:t>
            </a:r>
            <a:endParaRPr lang="en-US" b="1" dirty="0">
              <a:solidFill>
                <a:srgbClr val="790102"/>
              </a:solidFill>
              <a:latin typeface="Arial Black" charset="0"/>
              <a:ea typeface="Arial Black" charset="0"/>
              <a:cs typeface="Arial Black" charset="0"/>
            </a:endParaRPr>
          </a:p>
        </p:txBody>
      </p:sp>
      <p:sp>
        <p:nvSpPr>
          <p:cNvPr id="8" name="Rectangle 7"/>
          <p:cNvSpPr/>
          <p:nvPr/>
        </p:nvSpPr>
        <p:spPr>
          <a:xfrm>
            <a:off x="2108200" y="288118"/>
            <a:ext cx="7975600" cy="5026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latin typeface="Arial Black" charset="0"/>
                <a:ea typeface="Arial Black" charset="0"/>
                <a:cs typeface="Arial Black" charset="0"/>
              </a:rPr>
              <a:t>Twice the </a:t>
            </a:r>
          </a:p>
          <a:p>
            <a:pPr algn="ctr"/>
            <a:r>
              <a:rPr lang="en-US" sz="9600" b="1" spc="-300" dirty="0">
                <a:latin typeface="Arial Black" charset="0"/>
                <a:ea typeface="Arial Black" charset="0"/>
                <a:cs typeface="Arial Black" charset="0"/>
              </a:rPr>
              <a:t>Burnout</a:t>
            </a:r>
            <a:endParaRPr lang="en-US" sz="6600" b="1" spc="-300" dirty="0">
              <a:latin typeface="Arial Black" charset="0"/>
              <a:ea typeface="Arial Black" charset="0"/>
              <a:cs typeface="Arial Black" charset="0"/>
            </a:endParaRPr>
          </a:p>
          <a:p>
            <a:pPr algn="ctr"/>
            <a:r>
              <a:rPr lang="en-US" sz="6600" b="1" spc="-300" dirty="0">
                <a:latin typeface="Arial Black" charset="0"/>
                <a:ea typeface="Arial Black" charset="0"/>
                <a:cs typeface="Arial Black" charset="0"/>
              </a:rPr>
              <a:t>in Half</a:t>
            </a:r>
          </a:p>
          <a:p>
            <a:pPr algn="ctr"/>
            <a:r>
              <a:rPr lang="en-US" sz="6600" b="1" spc="-300" dirty="0">
                <a:latin typeface="Arial Black" charset="0"/>
                <a:ea typeface="Arial Black" charset="0"/>
                <a:cs typeface="Arial Black" charset="0"/>
              </a:rPr>
              <a:t>the Time</a:t>
            </a:r>
          </a:p>
        </p:txBody>
      </p:sp>
      <p:sp>
        <p:nvSpPr>
          <p:cNvPr id="13" name="TextBox 12"/>
          <p:cNvSpPr txBox="1"/>
          <p:nvPr/>
        </p:nvSpPr>
        <p:spPr>
          <a:xfrm>
            <a:off x="1496953" y="5169356"/>
            <a:ext cx="9198095" cy="830997"/>
          </a:xfrm>
          <a:prstGeom prst="rect">
            <a:avLst/>
          </a:prstGeom>
          <a:noFill/>
        </p:spPr>
        <p:txBody>
          <a:bodyPr wrap="none" rtlCol="0">
            <a:spAutoFit/>
          </a:bodyPr>
          <a:lstStyle/>
          <a:p>
            <a:r>
              <a:rPr lang="en-US" sz="4800" b="1" spc="-300" dirty="0">
                <a:solidFill>
                  <a:srgbClr val="FFFF00"/>
                </a:solidFill>
                <a:latin typeface="Arial Black" charset="0"/>
                <a:ea typeface="Arial Black" charset="0"/>
                <a:cs typeface="Arial Black" charset="0"/>
              </a:rPr>
              <a:t>HOW NOT TO PLAN A SPRINT</a:t>
            </a:r>
          </a:p>
        </p:txBody>
      </p:sp>
      <p:sp>
        <p:nvSpPr>
          <p:cNvPr id="17" name="TextBox 16"/>
          <p:cNvSpPr txBox="1"/>
          <p:nvPr/>
        </p:nvSpPr>
        <p:spPr>
          <a:xfrm>
            <a:off x="4415091" y="5915687"/>
            <a:ext cx="3361818" cy="769441"/>
          </a:xfrm>
          <a:prstGeom prst="rect">
            <a:avLst/>
          </a:prstGeom>
          <a:noFill/>
        </p:spPr>
        <p:txBody>
          <a:bodyPr wrap="none" rtlCol="0">
            <a:spAutoFit/>
          </a:bodyPr>
          <a:lstStyle/>
          <a:p>
            <a:r>
              <a:rPr lang="en-US" sz="4400" dirty="0">
                <a:solidFill>
                  <a:srgbClr val="FFFF00"/>
                </a:solidFill>
                <a:latin typeface="Arial" charset="0"/>
                <a:ea typeface="Arial" charset="0"/>
                <a:cs typeface="Arial" charset="0"/>
              </a:rPr>
              <a:t>@</a:t>
            </a:r>
            <a:r>
              <a:rPr lang="en-US" sz="4400" dirty="0" err="1">
                <a:solidFill>
                  <a:srgbClr val="FFFF00"/>
                </a:solidFill>
                <a:latin typeface="Arial" charset="0"/>
                <a:ea typeface="Arial" charset="0"/>
                <a:cs typeface="Arial" charset="0"/>
              </a:rPr>
              <a:t>jonfazzaro</a:t>
            </a:r>
            <a:endParaRPr lang="en-US" sz="4400" dirty="0">
              <a:solidFill>
                <a:srgbClr val="FFFF00"/>
              </a:solidFill>
              <a:latin typeface="Arial" charset="0"/>
              <a:ea typeface="Arial" charset="0"/>
              <a:cs typeface="Arial" charset="0"/>
            </a:endParaRPr>
          </a:p>
        </p:txBody>
      </p:sp>
    </p:spTree>
    <p:extLst>
      <p:ext uri="{BB962C8B-B14F-4D97-AF65-F5344CB8AC3E}">
        <p14:creationId xmlns:p14="http://schemas.microsoft.com/office/powerpoint/2010/main" val="2081251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97467" y="0"/>
            <a:ext cx="14880566" cy="6858000"/>
          </a:xfrm>
          <a:prstGeom prst="rect">
            <a:avLst/>
          </a:prstGeom>
        </p:spPr>
      </p:pic>
    </p:spTree>
    <p:extLst>
      <p:ext uri="{BB962C8B-B14F-4D97-AF65-F5344CB8AC3E}">
        <p14:creationId xmlns:p14="http://schemas.microsoft.com/office/powerpoint/2010/main" val="11198879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35465"/>
            <a:ext cx="12192000" cy="8975188"/>
          </a:xfrm>
          <a:prstGeom prst="rect">
            <a:avLst/>
          </a:prstGeom>
        </p:spPr>
      </p:pic>
    </p:spTree>
    <p:extLst>
      <p:ext uri="{BB962C8B-B14F-4D97-AF65-F5344CB8AC3E}">
        <p14:creationId xmlns:p14="http://schemas.microsoft.com/office/powerpoint/2010/main" val="14955300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89561"/>
            <a:ext cx="12189224" cy="7435427"/>
          </a:xfrm>
          <a:prstGeom prst="rect">
            <a:avLst/>
          </a:prstGeom>
        </p:spPr>
      </p:pic>
    </p:spTree>
    <p:extLst>
      <p:ext uri="{BB962C8B-B14F-4D97-AF65-F5344CB8AC3E}">
        <p14:creationId xmlns:p14="http://schemas.microsoft.com/office/powerpoint/2010/main" val="462439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
            <a:ext cx="12192000" cy="8129915"/>
          </a:xfrm>
          <a:prstGeom prst="rect">
            <a:avLst/>
          </a:prstGeom>
        </p:spPr>
      </p:pic>
    </p:spTree>
    <p:extLst>
      <p:ext uri="{BB962C8B-B14F-4D97-AF65-F5344CB8AC3E}">
        <p14:creationId xmlns:p14="http://schemas.microsoft.com/office/powerpoint/2010/main" val="6805092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812800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39216" y="522817"/>
            <a:ext cx="2713567" cy="3142334"/>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38809" y="2165350"/>
            <a:ext cx="1777708" cy="2058601"/>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93556" y="2005399"/>
            <a:ext cx="1777708" cy="2058601"/>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93963" y="2368550"/>
            <a:ext cx="1777708" cy="2058601"/>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1900" y="2893483"/>
            <a:ext cx="1777708" cy="2058601"/>
          </a:xfrm>
          <a:prstGeom prst="rect">
            <a:avLst/>
          </a:prstGeom>
        </p:spPr>
      </p:pic>
    </p:spTree>
    <p:extLst>
      <p:ext uri="{BB962C8B-B14F-4D97-AF65-F5344CB8AC3E}">
        <p14:creationId xmlns:p14="http://schemas.microsoft.com/office/powerpoint/2010/main" val="1198759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33033" y="0"/>
            <a:ext cx="16007969" cy="6858000"/>
          </a:xfrm>
          <a:prstGeom prst="rect">
            <a:avLst/>
          </a:prstGeom>
        </p:spPr>
      </p:pic>
    </p:spTree>
    <p:extLst>
      <p:ext uri="{BB962C8B-B14F-4D97-AF65-F5344CB8AC3E}">
        <p14:creationId xmlns:p14="http://schemas.microsoft.com/office/powerpoint/2010/main" val="1897556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887239"/>
            <a:ext cx="12192000" cy="8745239"/>
          </a:xfrm>
          <a:prstGeom prst="rect">
            <a:avLst/>
          </a:prstGeom>
        </p:spPr>
      </p:pic>
    </p:spTree>
    <p:extLst>
      <p:ext uri="{BB962C8B-B14F-4D97-AF65-F5344CB8AC3E}">
        <p14:creationId xmlns:p14="http://schemas.microsoft.com/office/powerpoint/2010/main" val="13066051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62001"/>
            <a:ext cx="12254768" cy="8161867"/>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6283" y="929217"/>
            <a:ext cx="1085851" cy="1257425"/>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4674" y="1993836"/>
            <a:ext cx="1085851" cy="1257425"/>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50817" y="2385484"/>
            <a:ext cx="1085851" cy="1257425"/>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99457" y="2267013"/>
            <a:ext cx="1188157" cy="1375896"/>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06149" y="2622548"/>
            <a:ext cx="1411408" cy="1634423"/>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08965" y="2559512"/>
            <a:ext cx="935569" cy="1083397"/>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4817" y="2690219"/>
            <a:ext cx="1085851" cy="1257425"/>
          </a:xfrm>
          <a:prstGeom prst="rect">
            <a:avLst/>
          </a:prstGeom>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442369" y="2878778"/>
            <a:ext cx="744152" cy="1257425"/>
          </a:xfrm>
          <a:prstGeom prst="rect">
            <a:avLst/>
          </a:prstGeom>
        </p:spPr>
      </p:pic>
    </p:spTree>
    <p:extLst>
      <p:ext uri="{BB962C8B-B14F-4D97-AF65-F5344CB8AC3E}">
        <p14:creationId xmlns:p14="http://schemas.microsoft.com/office/powerpoint/2010/main" val="2131904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903972" y="1046484"/>
            <a:ext cx="6288028" cy="1446550"/>
          </a:xfrm>
          <a:prstGeom prst="rect">
            <a:avLst/>
          </a:prstGeom>
          <a:noFill/>
        </p:spPr>
        <p:txBody>
          <a:bodyPr wrap="square" rtlCol="0">
            <a:spAutoFit/>
          </a:bodyPr>
          <a:lstStyle/>
          <a:p>
            <a:r>
              <a:rPr lang="en-US" sz="8800" b="1" spc="-300" dirty="0">
                <a:latin typeface="Arial Black" charset="0"/>
                <a:ea typeface="Arial Black" charset="0"/>
                <a:cs typeface="Arial Black" charset="0"/>
              </a:rPr>
              <a:t>Agile?</a:t>
            </a:r>
          </a:p>
        </p:txBody>
      </p:sp>
    </p:spTree>
    <p:extLst>
      <p:ext uri="{BB962C8B-B14F-4D97-AF65-F5344CB8AC3E}">
        <p14:creationId xmlns:p14="http://schemas.microsoft.com/office/powerpoint/2010/main" val="2153745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903972" y="1046484"/>
            <a:ext cx="6288028" cy="2800767"/>
          </a:xfrm>
          <a:prstGeom prst="rect">
            <a:avLst/>
          </a:prstGeom>
          <a:noFill/>
        </p:spPr>
        <p:txBody>
          <a:bodyPr wrap="square" rtlCol="0">
            <a:spAutoFit/>
          </a:bodyPr>
          <a:lstStyle/>
          <a:p>
            <a:r>
              <a:rPr lang="en-US" sz="8800" dirty="0"/>
              <a:t>    🐎💩</a:t>
            </a:r>
            <a:endParaRPr lang="en-US" sz="8800" b="1" spc="-300" dirty="0">
              <a:latin typeface="Arial Black" charset="0"/>
              <a:ea typeface="Arial Black" charset="0"/>
              <a:cs typeface="Arial Black" charset="0"/>
            </a:endParaRPr>
          </a:p>
          <a:p>
            <a:r>
              <a:rPr lang="en-US" sz="8800" b="1" spc="-300" dirty="0">
                <a:latin typeface="Arial Black" charset="0"/>
                <a:ea typeface="Arial Black" charset="0"/>
                <a:cs typeface="Arial Black" charset="0"/>
              </a:rPr>
              <a:t>Agile.</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50597" y="1246067"/>
            <a:ext cx="913057" cy="1046484"/>
          </a:xfrm>
          <a:prstGeom prst="rect">
            <a:avLst/>
          </a:prstGeom>
        </p:spPr>
      </p:pic>
    </p:spTree>
    <p:extLst>
      <p:ext uri="{BB962C8B-B14F-4D97-AF65-F5344CB8AC3E}">
        <p14:creationId xmlns:p14="http://schemas.microsoft.com/office/powerpoint/2010/main" val="2126917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15709" y="0"/>
            <a:ext cx="6360583" cy="6862134"/>
          </a:xfrm>
          <a:prstGeom prst="rect">
            <a:avLst/>
          </a:prstGeom>
        </p:spPr>
      </p:pic>
    </p:spTree>
    <p:extLst>
      <p:ext uri="{BB962C8B-B14F-4D97-AF65-F5344CB8AC3E}">
        <p14:creationId xmlns:p14="http://schemas.microsoft.com/office/powerpoint/2010/main" val="2921533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60651" y="0"/>
            <a:ext cx="5670698" cy="6858000"/>
          </a:xfrm>
          <a:prstGeom prst="rect">
            <a:avLst/>
          </a:prstGeom>
        </p:spPr>
      </p:pic>
    </p:spTree>
    <p:extLst>
      <p:ext uri="{BB962C8B-B14F-4D97-AF65-F5344CB8AC3E}">
        <p14:creationId xmlns:p14="http://schemas.microsoft.com/office/powerpoint/2010/main" val="1390681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84133" y="1046484"/>
            <a:ext cx="7907867" cy="3785652"/>
          </a:xfrm>
          <a:prstGeom prst="rect">
            <a:avLst/>
          </a:prstGeom>
          <a:noFill/>
        </p:spPr>
        <p:txBody>
          <a:bodyPr wrap="square" rtlCol="0">
            <a:spAutoFit/>
          </a:bodyPr>
          <a:lstStyle/>
          <a:p>
            <a:pPr marL="1371600" indent="-1371600">
              <a:buFont typeface="+mj-lt"/>
              <a:buAutoNum type="arabicPeriod"/>
            </a:pPr>
            <a:r>
              <a:rPr lang="en-US" sz="8000" b="1" spc="-300" dirty="0">
                <a:latin typeface="Arial Black" charset="0"/>
                <a:ea typeface="Arial Black" charset="0"/>
                <a:cs typeface="Arial Black" charset="0"/>
              </a:rPr>
              <a:t>Stop calculating capacity.</a:t>
            </a:r>
          </a:p>
        </p:txBody>
      </p:sp>
    </p:spTree>
    <p:extLst>
      <p:ext uri="{BB962C8B-B14F-4D97-AF65-F5344CB8AC3E}">
        <p14:creationId xmlns:p14="http://schemas.microsoft.com/office/powerpoint/2010/main" val="14016204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3" name="TextBox 2"/>
          <p:cNvSpPr txBox="1"/>
          <p:nvPr/>
        </p:nvSpPr>
        <p:spPr>
          <a:xfrm>
            <a:off x="5903972" y="1046484"/>
            <a:ext cx="6288028" cy="3416320"/>
          </a:xfrm>
          <a:prstGeom prst="rect">
            <a:avLst/>
          </a:prstGeom>
          <a:noFill/>
        </p:spPr>
        <p:txBody>
          <a:bodyPr wrap="square" rtlCol="0">
            <a:spAutoFit/>
          </a:bodyPr>
          <a:lstStyle/>
          <a:p>
            <a:r>
              <a:rPr lang="en-US" sz="7200" b="1" spc="-300" dirty="0">
                <a:solidFill>
                  <a:schemeClr val="bg1"/>
                </a:solidFill>
                <a:effectLst>
                  <a:outerShdw blurRad="50800" dist="76200" dir="2700000" algn="tl" rotWithShape="0">
                    <a:prstClr val="black">
                      <a:alpha val="40000"/>
                    </a:prstClr>
                  </a:outerShdw>
                </a:effectLst>
                <a:latin typeface="Arial Black" charset="0"/>
                <a:ea typeface="Arial Black" charset="0"/>
                <a:cs typeface="Arial Black" charset="0"/>
              </a:rPr>
              <a:t>Busyness</a:t>
            </a:r>
          </a:p>
          <a:p>
            <a:r>
              <a:rPr lang="en-US" sz="7200" b="1" spc="-300" dirty="0">
                <a:solidFill>
                  <a:schemeClr val="bg1"/>
                </a:solidFill>
                <a:effectLst>
                  <a:outerShdw blurRad="50800" dist="76200" dir="2700000" algn="tl" rotWithShape="0">
                    <a:prstClr val="black">
                      <a:alpha val="40000"/>
                    </a:prstClr>
                  </a:outerShdw>
                </a:effectLst>
                <a:latin typeface="Arial Black" charset="0"/>
                <a:ea typeface="Arial Black" charset="0"/>
                <a:cs typeface="Arial Black" charset="0"/>
              </a:rPr>
              <a:t>!=</a:t>
            </a:r>
          </a:p>
          <a:p>
            <a:r>
              <a:rPr lang="en-US" sz="7200" b="1" spc="-300" dirty="0">
                <a:solidFill>
                  <a:schemeClr val="bg1"/>
                </a:solidFill>
                <a:effectLst>
                  <a:outerShdw blurRad="50800" dist="76200" dir="2700000" algn="tl" rotWithShape="0">
                    <a:prstClr val="black">
                      <a:alpha val="40000"/>
                    </a:prstClr>
                  </a:outerShdw>
                </a:effectLst>
                <a:latin typeface="Arial Black" charset="0"/>
                <a:ea typeface="Arial Black" charset="0"/>
                <a:cs typeface="Arial Black" charset="0"/>
              </a:rPr>
              <a:t>Productivity</a:t>
            </a:r>
          </a:p>
        </p:txBody>
      </p:sp>
    </p:spTree>
    <p:extLst>
      <p:ext uri="{BB962C8B-B14F-4D97-AF65-F5344CB8AC3E}">
        <p14:creationId xmlns:p14="http://schemas.microsoft.com/office/powerpoint/2010/main" val="102856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4417498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886326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889176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05041"/>
            <a:ext cx="12192000" cy="6447919"/>
          </a:xfrm>
          <a:prstGeom prst="rect">
            <a:avLst/>
          </a:prstGeom>
          <a:noFill/>
        </p:spPr>
        <p:txBody>
          <a:bodyPr wrap="square" rtlCol="0">
            <a:spAutoFit/>
          </a:bodyPr>
          <a:lstStyle/>
          <a:p>
            <a:pPr algn="ctr"/>
            <a:r>
              <a:rPr lang="en-US" sz="41300" b="1" spc="-300" dirty="0">
                <a:solidFill>
                  <a:srgbClr val="00B0F0"/>
                </a:solidFill>
                <a:latin typeface="Arial Black" charset="0"/>
                <a:ea typeface="Arial Black" charset="0"/>
                <a:cs typeface="Arial Black" charset="0"/>
              </a:rPr>
              <a:t>2</a:t>
            </a:r>
            <a:r>
              <a:rPr lang="en-US" sz="41300" b="1" spc="-300" dirty="0">
                <a:solidFill>
                  <a:schemeClr val="accent1"/>
                </a:solidFill>
                <a:latin typeface="Arial Black" charset="0"/>
                <a:ea typeface="Arial Black" charset="0"/>
                <a:cs typeface="Arial Black" charset="0"/>
              </a:rPr>
              <a:t> </a:t>
            </a:r>
            <a:r>
              <a:rPr lang="en-US" sz="41300" b="1" spc="-300" dirty="0">
                <a:solidFill>
                  <a:srgbClr val="FF0000"/>
                </a:solidFill>
                <a:latin typeface="Arial Black" charset="0"/>
                <a:ea typeface="Arial Black" charset="0"/>
                <a:cs typeface="Arial Black" charset="0"/>
              </a:rPr>
              <a:t>7</a:t>
            </a:r>
          </a:p>
        </p:txBody>
      </p:sp>
    </p:spTree>
    <p:extLst>
      <p:ext uri="{BB962C8B-B14F-4D97-AF65-F5344CB8AC3E}">
        <p14:creationId xmlns:p14="http://schemas.microsoft.com/office/powerpoint/2010/main" val="1387222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05041"/>
            <a:ext cx="12192000" cy="6447919"/>
          </a:xfrm>
          <a:prstGeom prst="rect">
            <a:avLst/>
          </a:prstGeom>
          <a:noFill/>
        </p:spPr>
        <p:txBody>
          <a:bodyPr wrap="square" rtlCol="0">
            <a:spAutoFit/>
          </a:bodyPr>
          <a:lstStyle/>
          <a:p>
            <a:pPr algn="ctr"/>
            <a:r>
              <a:rPr lang="en-US" sz="41300" b="1" spc="-300" dirty="0">
                <a:latin typeface="Arial Black" charset="0"/>
                <a:ea typeface="Arial Black" charset="0"/>
                <a:cs typeface="Arial Black" charset="0"/>
              </a:rPr>
              <a:t>9?</a:t>
            </a:r>
          </a:p>
        </p:txBody>
      </p:sp>
    </p:spTree>
    <p:extLst>
      <p:ext uri="{BB962C8B-B14F-4D97-AF65-F5344CB8AC3E}">
        <p14:creationId xmlns:p14="http://schemas.microsoft.com/office/powerpoint/2010/main" val="17306729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05041"/>
            <a:ext cx="12192000" cy="6447919"/>
          </a:xfrm>
          <a:prstGeom prst="rect">
            <a:avLst/>
          </a:prstGeom>
          <a:noFill/>
        </p:spPr>
        <p:txBody>
          <a:bodyPr wrap="square" rtlCol="0">
            <a:spAutoFit/>
          </a:bodyPr>
          <a:lstStyle/>
          <a:p>
            <a:pPr algn="ctr"/>
            <a:r>
              <a:rPr lang="en-US" sz="41300" b="1" spc="-300" dirty="0">
                <a:solidFill>
                  <a:srgbClr val="FF0000"/>
                </a:solidFill>
                <a:latin typeface="Arial Black" charset="0"/>
                <a:ea typeface="Arial Black" charset="0"/>
                <a:cs typeface="Arial Black" charset="0"/>
              </a:rPr>
              <a:t>9.</a:t>
            </a:r>
          </a:p>
        </p:txBody>
      </p:sp>
    </p:spTree>
    <p:extLst>
      <p:ext uri="{BB962C8B-B14F-4D97-AF65-F5344CB8AC3E}">
        <p14:creationId xmlns:p14="http://schemas.microsoft.com/office/powerpoint/2010/main" val="2595157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05041"/>
            <a:ext cx="12192000" cy="6447919"/>
          </a:xfrm>
          <a:prstGeom prst="rect">
            <a:avLst/>
          </a:prstGeom>
          <a:noFill/>
        </p:spPr>
        <p:txBody>
          <a:bodyPr wrap="square" rtlCol="0">
            <a:spAutoFit/>
          </a:bodyPr>
          <a:lstStyle/>
          <a:p>
            <a:pPr algn="ctr"/>
            <a:r>
              <a:rPr lang="en-US" sz="41300" b="1" spc="-300" dirty="0">
                <a:solidFill>
                  <a:srgbClr val="00B0F0"/>
                </a:solidFill>
                <a:latin typeface="Arial Black" charset="0"/>
                <a:ea typeface="Arial Black" charset="0"/>
                <a:cs typeface="Arial Black" charset="0"/>
              </a:rPr>
              <a:t>2</a:t>
            </a:r>
            <a:r>
              <a:rPr lang="en-US" sz="41300" b="1" spc="-300" dirty="0">
                <a:solidFill>
                  <a:schemeClr val="accent1"/>
                </a:solidFill>
                <a:latin typeface="Arial Black" charset="0"/>
                <a:ea typeface="Arial Black" charset="0"/>
                <a:cs typeface="Arial Black" charset="0"/>
              </a:rPr>
              <a:t> </a:t>
            </a:r>
            <a:r>
              <a:rPr lang="en-US" sz="41300" b="1" spc="-300" dirty="0">
                <a:solidFill>
                  <a:srgbClr val="FF0000"/>
                </a:solidFill>
                <a:latin typeface="Arial Black" charset="0"/>
                <a:ea typeface="Arial Black" charset="0"/>
                <a:cs typeface="Arial Black" charset="0"/>
              </a:rPr>
              <a:t>7</a:t>
            </a:r>
          </a:p>
        </p:txBody>
      </p:sp>
    </p:spTree>
    <p:extLst>
      <p:ext uri="{BB962C8B-B14F-4D97-AF65-F5344CB8AC3E}">
        <p14:creationId xmlns:p14="http://schemas.microsoft.com/office/powerpoint/2010/main" val="807813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903972" y="2028617"/>
            <a:ext cx="6288028" cy="2800767"/>
          </a:xfrm>
          <a:prstGeom prst="rect">
            <a:avLst/>
          </a:prstGeom>
          <a:noFill/>
        </p:spPr>
        <p:txBody>
          <a:bodyPr wrap="square" rtlCol="0">
            <a:spAutoFit/>
          </a:bodyPr>
          <a:lstStyle/>
          <a:p>
            <a:r>
              <a:rPr lang="en-US" sz="8800" b="1" spc="-300" dirty="0">
                <a:latin typeface="Arial Black" charset="0"/>
                <a:ea typeface="Arial Black" charset="0"/>
                <a:cs typeface="Arial Black" charset="0"/>
              </a:rPr>
              <a:t>We’ve got this.</a:t>
            </a:r>
          </a:p>
        </p:txBody>
      </p:sp>
    </p:spTree>
    <p:extLst>
      <p:ext uri="{BB962C8B-B14F-4D97-AF65-F5344CB8AC3E}">
        <p14:creationId xmlns:p14="http://schemas.microsoft.com/office/powerpoint/2010/main" val="7938985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05041"/>
            <a:ext cx="12192000" cy="6447919"/>
          </a:xfrm>
          <a:prstGeom prst="rect">
            <a:avLst/>
          </a:prstGeom>
          <a:noFill/>
        </p:spPr>
        <p:txBody>
          <a:bodyPr wrap="square" rtlCol="0">
            <a:spAutoFit/>
          </a:bodyPr>
          <a:lstStyle/>
          <a:p>
            <a:pPr algn="ctr"/>
            <a:r>
              <a:rPr lang="en-US" sz="41300" b="1" spc="-300" dirty="0">
                <a:solidFill>
                  <a:srgbClr val="00B0F0"/>
                </a:solidFill>
                <a:latin typeface="Arial Black" charset="0"/>
                <a:ea typeface="Arial Black" charset="0"/>
                <a:cs typeface="Arial Black" charset="0"/>
              </a:rPr>
              <a:t>2</a:t>
            </a:r>
            <a:r>
              <a:rPr lang="en-US" sz="41300" b="1" spc="-300" dirty="0">
                <a:solidFill>
                  <a:schemeClr val="accent1"/>
                </a:solidFill>
                <a:latin typeface="Arial Black" charset="0"/>
                <a:ea typeface="Arial Black" charset="0"/>
                <a:cs typeface="Arial Black" charset="0"/>
              </a:rPr>
              <a:t> </a:t>
            </a:r>
            <a:r>
              <a:rPr lang="en-US" sz="41300" b="1" spc="-300" dirty="0">
                <a:solidFill>
                  <a:schemeClr val="bg1">
                    <a:lumMod val="75000"/>
                  </a:schemeClr>
                </a:solidFill>
                <a:latin typeface="Arial Black" charset="0"/>
                <a:ea typeface="Arial Black" charset="0"/>
                <a:cs typeface="Arial Black" charset="0"/>
              </a:rPr>
              <a:t>7</a:t>
            </a:r>
          </a:p>
        </p:txBody>
      </p:sp>
    </p:spTree>
    <p:extLst>
      <p:ext uri="{BB962C8B-B14F-4D97-AF65-F5344CB8AC3E}">
        <p14:creationId xmlns:p14="http://schemas.microsoft.com/office/powerpoint/2010/main" val="7592901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05041"/>
            <a:ext cx="12192000" cy="6447919"/>
          </a:xfrm>
          <a:prstGeom prst="rect">
            <a:avLst/>
          </a:prstGeom>
          <a:noFill/>
        </p:spPr>
        <p:txBody>
          <a:bodyPr wrap="square" rtlCol="0">
            <a:spAutoFit/>
          </a:bodyPr>
          <a:lstStyle/>
          <a:p>
            <a:pPr algn="ctr"/>
            <a:r>
              <a:rPr lang="en-US" sz="41300" b="1" spc="-300" dirty="0">
                <a:latin typeface="Arial Black" charset="0"/>
                <a:ea typeface="Arial Black" charset="0"/>
                <a:cs typeface="Arial Black" charset="0"/>
              </a:rPr>
              <a:t>2.</a:t>
            </a:r>
          </a:p>
        </p:txBody>
      </p:sp>
    </p:spTree>
    <p:extLst>
      <p:ext uri="{BB962C8B-B14F-4D97-AF65-F5344CB8AC3E}">
        <p14:creationId xmlns:p14="http://schemas.microsoft.com/office/powerpoint/2010/main" val="12562234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6000"/>
          </a:blip>
          <a:stretch>
            <a:fillRect/>
          </a:stretch>
        </p:blipFill>
        <p:spPr>
          <a:xfrm>
            <a:off x="477926" y="0"/>
            <a:ext cx="11236147" cy="6858000"/>
          </a:xfrm>
          <a:prstGeom prst="rect">
            <a:avLst/>
          </a:prstGeom>
        </p:spPr>
      </p:pic>
      <p:sp>
        <p:nvSpPr>
          <p:cNvPr id="2" name="Right Arrow 1"/>
          <p:cNvSpPr/>
          <p:nvPr/>
        </p:nvSpPr>
        <p:spPr>
          <a:xfrm>
            <a:off x="1583267" y="1456267"/>
            <a:ext cx="9846733" cy="16425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Black" charset="0"/>
                <a:ea typeface="Arial Black" charset="0"/>
                <a:cs typeface="Arial Black" charset="0"/>
              </a:rPr>
              <a:t>VALUE</a:t>
            </a:r>
            <a:endParaRPr lang="en-US" sz="2000" dirty="0"/>
          </a:p>
        </p:txBody>
      </p:sp>
      <p:sp>
        <p:nvSpPr>
          <p:cNvPr id="6" name="Left Arrow 5"/>
          <p:cNvSpPr/>
          <p:nvPr/>
        </p:nvSpPr>
        <p:spPr>
          <a:xfrm>
            <a:off x="778933" y="3429000"/>
            <a:ext cx="9829801" cy="171026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Black" charset="0"/>
                <a:ea typeface="Arial Black" charset="0"/>
                <a:cs typeface="Arial Black" charset="0"/>
              </a:rPr>
              <a:t>DEBT</a:t>
            </a:r>
            <a:endParaRPr lang="en-US" b="1" dirty="0">
              <a:latin typeface="Arial Black" charset="0"/>
              <a:ea typeface="Arial Black" charset="0"/>
              <a:cs typeface="Arial Black" charset="0"/>
            </a:endParaRPr>
          </a:p>
        </p:txBody>
      </p:sp>
    </p:spTree>
    <p:extLst>
      <p:ext uri="{BB962C8B-B14F-4D97-AF65-F5344CB8AC3E}">
        <p14:creationId xmlns:p14="http://schemas.microsoft.com/office/powerpoint/2010/main" val="21346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84133" y="1046484"/>
            <a:ext cx="7907867" cy="4154984"/>
          </a:xfrm>
          <a:prstGeom prst="rect">
            <a:avLst/>
          </a:prstGeom>
          <a:noFill/>
        </p:spPr>
        <p:txBody>
          <a:bodyPr wrap="square" rtlCol="0">
            <a:spAutoFit/>
          </a:bodyPr>
          <a:lstStyle/>
          <a:p>
            <a:pPr marL="1371600" indent="-1371600">
              <a:buFont typeface="+mj-lt"/>
              <a:buAutoNum type="arabicPeriod" startAt="2"/>
            </a:pPr>
            <a:r>
              <a:rPr lang="en-US" sz="8800" b="1" spc="-300" dirty="0">
                <a:latin typeface="Arial Black" charset="0"/>
                <a:ea typeface="Arial Black" charset="0"/>
                <a:cs typeface="Arial Black" charset="0"/>
              </a:rPr>
              <a:t>Stop itemizing quality.</a:t>
            </a:r>
          </a:p>
        </p:txBody>
      </p:sp>
    </p:spTree>
    <p:extLst>
      <p:ext uri="{BB962C8B-B14F-4D97-AF65-F5344CB8AC3E}">
        <p14:creationId xmlns:p14="http://schemas.microsoft.com/office/powerpoint/2010/main" val="19506191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35000"/>
            <a:ext cx="12192000" cy="5588000"/>
          </a:xfrm>
          <a:prstGeom prst="rect">
            <a:avLst/>
          </a:prstGeom>
        </p:spPr>
      </p:pic>
    </p:spTree>
    <p:extLst>
      <p:ext uri="{BB962C8B-B14F-4D97-AF65-F5344CB8AC3E}">
        <p14:creationId xmlns:p14="http://schemas.microsoft.com/office/powerpoint/2010/main" val="3153479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8108156"/>
          </a:xfrm>
          <a:prstGeom prst="rect">
            <a:avLst/>
          </a:prstGeom>
        </p:spPr>
      </p:pic>
    </p:spTree>
    <p:extLst>
      <p:ext uri="{BB962C8B-B14F-4D97-AF65-F5344CB8AC3E}">
        <p14:creationId xmlns:p14="http://schemas.microsoft.com/office/powerpoint/2010/main" val="8571173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7167817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2615" y="2159166"/>
            <a:ext cx="2835728" cy="24003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rial Rounded MT Bold" charset="0"/>
                <a:ea typeface="Arial Rounded MT Bold" charset="0"/>
                <a:cs typeface="Arial Rounded MT Bold" charset="0"/>
              </a:rPr>
              <a:t>Update </a:t>
            </a:r>
          </a:p>
          <a:p>
            <a:pPr algn="ctr"/>
            <a:r>
              <a:rPr lang="en-US" sz="3200" b="1" dirty="0">
                <a:solidFill>
                  <a:schemeClr val="tx1"/>
                </a:solidFill>
                <a:latin typeface="Arial Rounded MT Bold" charset="0"/>
                <a:ea typeface="Arial Rounded MT Bold" charset="0"/>
                <a:cs typeface="Arial Rounded MT Bold" charset="0"/>
              </a:rPr>
              <a:t>Logic in </a:t>
            </a:r>
          </a:p>
          <a:p>
            <a:pPr algn="ctr"/>
            <a:r>
              <a:rPr lang="en-US" sz="3200" b="1" dirty="0" err="1">
                <a:solidFill>
                  <a:schemeClr val="tx1"/>
                </a:solidFill>
                <a:latin typeface="Arial Rounded MT Bold" charset="0"/>
                <a:ea typeface="Arial Rounded MT Bold" charset="0"/>
                <a:cs typeface="Arial Rounded MT Bold" charset="0"/>
              </a:rPr>
              <a:t>GravyPourer</a:t>
            </a:r>
            <a:endParaRPr lang="en-US" sz="3200" b="1" dirty="0">
              <a:solidFill>
                <a:schemeClr val="tx1"/>
              </a:solidFill>
              <a:latin typeface="Arial Rounded MT Bold" charset="0"/>
              <a:ea typeface="Arial Rounded MT Bold" charset="0"/>
              <a:cs typeface="Arial Rounded MT Bold" charset="0"/>
            </a:endParaRPr>
          </a:p>
        </p:txBody>
      </p:sp>
      <p:sp>
        <p:nvSpPr>
          <p:cNvPr id="5" name="Rectangle 4"/>
          <p:cNvSpPr/>
          <p:nvPr/>
        </p:nvSpPr>
        <p:spPr>
          <a:xfrm>
            <a:off x="4691744" y="2159166"/>
            <a:ext cx="2835728" cy="24003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rial Rounded MT Bold" charset="0"/>
                <a:ea typeface="Arial Rounded MT Bold" charset="0"/>
                <a:cs typeface="Arial Rounded MT Bold" charset="0"/>
              </a:rPr>
              <a:t>Add </a:t>
            </a:r>
            <a:r>
              <a:rPr lang="en-US" sz="3200" b="1" dirty="0" err="1">
                <a:solidFill>
                  <a:schemeClr val="tx1"/>
                </a:solidFill>
                <a:latin typeface="Arial Rounded MT Bold" charset="0"/>
                <a:ea typeface="Arial Rounded MT Bold" charset="0"/>
                <a:cs typeface="Arial Rounded MT Bold" charset="0"/>
              </a:rPr>
              <a:t>IsPoured</a:t>
            </a:r>
            <a:r>
              <a:rPr lang="en-US" sz="3200" b="1" dirty="0">
                <a:solidFill>
                  <a:schemeClr val="tx1"/>
                </a:solidFill>
                <a:latin typeface="Arial Rounded MT Bold" charset="0"/>
                <a:ea typeface="Arial Rounded MT Bold" charset="0"/>
                <a:cs typeface="Arial Rounded MT Bold" charset="0"/>
              </a:rPr>
              <a:t> column to Gravy table</a:t>
            </a:r>
          </a:p>
        </p:txBody>
      </p:sp>
      <p:sp>
        <p:nvSpPr>
          <p:cNvPr id="7" name="Rectangle 6"/>
          <p:cNvSpPr/>
          <p:nvPr/>
        </p:nvSpPr>
        <p:spPr>
          <a:xfrm>
            <a:off x="8060873" y="2159166"/>
            <a:ext cx="2835728" cy="24003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rial Rounded MT Bold" charset="0"/>
                <a:ea typeface="Arial Rounded MT Bold" charset="0"/>
                <a:cs typeface="Arial Rounded MT Bold" charset="0"/>
              </a:rPr>
              <a:t>Write unit tests for </a:t>
            </a:r>
            <a:r>
              <a:rPr lang="en-US" sz="3200" b="1" dirty="0" err="1">
                <a:solidFill>
                  <a:schemeClr val="tx1"/>
                </a:solidFill>
                <a:latin typeface="Arial Rounded MT Bold" charset="0"/>
                <a:ea typeface="Arial Rounded MT Bold" charset="0"/>
                <a:cs typeface="Arial Rounded MT Bold" charset="0"/>
              </a:rPr>
              <a:t>GravyPourer</a:t>
            </a:r>
            <a:endParaRPr lang="en-US" sz="3200" b="1" dirty="0">
              <a:solidFill>
                <a:schemeClr val="tx1"/>
              </a:solidFill>
              <a:latin typeface="Arial Rounded MT Bold" charset="0"/>
              <a:ea typeface="Arial Rounded MT Bold" charset="0"/>
              <a:cs typeface="Arial Rounded MT Bold" charset="0"/>
            </a:endParaRPr>
          </a:p>
        </p:txBody>
      </p:sp>
    </p:spTree>
    <p:extLst>
      <p:ext uri="{BB962C8B-B14F-4D97-AF65-F5344CB8AC3E}">
        <p14:creationId xmlns:p14="http://schemas.microsoft.com/office/powerpoint/2010/main" val="983915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40696" y="0"/>
            <a:ext cx="7951304" cy="6858000"/>
          </a:xfrm>
          <a:prstGeom prst="rect">
            <a:avLst/>
          </a:prstGeom>
        </p:spPr>
      </p:pic>
      <p:sp>
        <p:nvSpPr>
          <p:cNvPr id="3" name="Rectangle 2"/>
          <p:cNvSpPr/>
          <p:nvPr/>
        </p:nvSpPr>
        <p:spPr>
          <a:xfrm>
            <a:off x="687495" y="2228850"/>
            <a:ext cx="2835728" cy="24003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Arial Rounded MT Bold" charset="0"/>
                <a:ea typeface="Arial Rounded MT Bold" charset="0"/>
                <a:cs typeface="Arial Rounded MT Bold" charset="0"/>
              </a:rPr>
              <a:t>Write unit tests </a:t>
            </a:r>
            <a:r>
              <a:rPr lang="en-US" sz="3200" dirty="0">
                <a:solidFill>
                  <a:schemeClr val="tx1"/>
                </a:solidFill>
                <a:latin typeface="Arial Rounded MT Bold" charset="0"/>
                <a:ea typeface="Arial Rounded MT Bold" charset="0"/>
                <a:cs typeface="Arial Rounded MT Bold" charset="0"/>
              </a:rPr>
              <a:t>for </a:t>
            </a:r>
            <a:r>
              <a:rPr lang="en-US" sz="3200" dirty="0" err="1">
                <a:solidFill>
                  <a:schemeClr val="tx1"/>
                </a:solidFill>
                <a:latin typeface="Arial Rounded MT Bold" charset="0"/>
                <a:ea typeface="Arial Rounded MT Bold" charset="0"/>
                <a:cs typeface="Arial Rounded MT Bold" charset="0"/>
              </a:rPr>
              <a:t>GravyPourer</a:t>
            </a:r>
            <a:endParaRPr lang="en-US" sz="3200" dirty="0">
              <a:solidFill>
                <a:schemeClr val="tx1"/>
              </a:solidFill>
              <a:latin typeface="Arial Rounded MT Bold" charset="0"/>
              <a:ea typeface="Arial Rounded MT Bold" charset="0"/>
              <a:cs typeface="Arial Rounded MT Bold" charset="0"/>
            </a:endParaRPr>
          </a:p>
        </p:txBody>
      </p:sp>
    </p:spTree>
    <p:extLst>
      <p:ext uri="{BB962C8B-B14F-4D97-AF65-F5344CB8AC3E}">
        <p14:creationId xmlns:p14="http://schemas.microsoft.com/office/powerpoint/2010/main" val="20651961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2615" y="2164102"/>
            <a:ext cx="2835728" cy="24003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rial Rounded MT Bold" charset="0"/>
                <a:ea typeface="Arial Rounded MT Bold" charset="0"/>
                <a:cs typeface="Arial Rounded MT Bold" charset="0"/>
              </a:rPr>
              <a:t>Track whether the gravy has been poured</a:t>
            </a:r>
          </a:p>
        </p:txBody>
      </p:sp>
      <p:sp>
        <p:nvSpPr>
          <p:cNvPr id="5" name="Rectangle 4"/>
          <p:cNvSpPr/>
          <p:nvPr/>
        </p:nvSpPr>
        <p:spPr>
          <a:xfrm>
            <a:off x="4691744" y="2164102"/>
            <a:ext cx="2835728" cy="24003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rial Rounded MT Bold" charset="0"/>
                <a:ea typeface="Arial Rounded MT Bold" charset="0"/>
                <a:cs typeface="Arial Rounded MT Bold" charset="0"/>
              </a:rPr>
              <a:t>Alert the user if there is no more gravy to pour</a:t>
            </a:r>
          </a:p>
        </p:txBody>
      </p:sp>
      <p:sp>
        <p:nvSpPr>
          <p:cNvPr id="6" name="Rectangle 5"/>
          <p:cNvSpPr/>
          <p:nvPr/>
        </p:nvSpPr>
        <p:spPr>
          <a:xfrm>
            <a:off x="8060873" y="2164102"/>
            <a:ext cx="2835728" cy="24003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rial Rounded MT Bold" charset="0"/>
                <a:ea typeface="Arial Rounded MT Bold" charset="0"/>
                <a:cs typeface="Arial Rounded MT Bold" charset="0"/>
              </a:rPr>
              <a:t>Automatically refill the gravy boat</a:t>
            </a:r>
          </a:p>
        </p:txBody>
      </p:sp>
    </p:spTree>
    <p:extLst>
      <p:ext uri="{BB962C8B-B14F-4D97-AF65-F5344CB8AC3E}">
        <p14:creationId xmlns:p14="http://schemas.microsoft.com/office/powerpoint/2010/main" val="133774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303867"/>
            <a:ext cx="12254768" cy="8161867"/>
          </a:xfrm>
          <a:prstGeom prst="rect">
            <a:avLst/>
          </a:prstGeom>
        </p:spPr>
      </p:pic>
    </p:spTree>
    <p:extLst>
      <p:ext uri="{BB962C8B-B14F-4D97-AF65-F5344CB8AC3E}">
        <p14:creationId xmlns:p14="http://schemas.microsoft.com/office/powerpoint/2010/main" val="1179565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84133" y="1046484"/>
            <a:ext cx="7907867" cy="2800767"/>
          </a:xfrm>
          <a:prstGeom prst="rect">
            <a:avLst/>
          </a:prstGeom>
          <a:noFill/>
        </p:spPr>
        <p:txBody>
          <a:bodyPr wrap="square" rtlCol="0">
            <a:spAutoFit/>
          </a:bodyPr>
          <a:lstStyle/>
          <a:p>
            <a:pPr marL="1371600" indent="-1371600">
              <a:buFont typeface="+mj-lt"/>
              <a:buAutoNum type="arabicPeriod" startAt="3"/>
            </a:pPr>
            <a:r>
              <a:rPr lang="en-US" sz="8800" b="1" spc="-300" dirty="0">
                <a:latin typeface="Arial Black" charset="0"/>
                <a:ea typeface="Arial Black" charset="0"/>
                <a:cs typeface="Arial Black" charset="0"/>
              </a:rPr>
              <a:t>Stop gold-plating.</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4226452"/>
            <a:ext cx="4678306" cy="2631548"/>
          </a:xfrm>
          <a:prstGeom prst="rect">
            <a:avLst/>
          </a:prstGeom>
        </p:spPr>
      </p:pic>
    </p:spTree>
    <p:extLst>
      <p:ext uri="{BB962C8B-B14F-4D97-AF65-F5344CB8AC3E}">
        <p14:creationId xmlns:p14="http://schemas.microsoft.com/office/powerpoint/2010/main" val="790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9150310"/>
          </a:xfrm>
          <a:prstGeom prst="rect">
            <a:avLst/>
          </a:prstGeom>
        </p:spPr>
      </p:pic>
    </p:spTree>
    <p:extLst>
      <p:ext uri="{BB962C8B-B14F-4D97-AF65-F5344CB8AC3E}">
        <p14:creationId xmlns:p14="http://schemas.microsoft.com/office/powerpoint/2010/main" val="8080968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93340CA6-A25F-6E4F-B101-7A5B7E45251F}"/>
              </a:ext>
            </a:extLst>
          </p:cNvPr>
          <p:cNvPicPr>
            <a:picLocks noChangeAspect="1"/>
          </p:cNvPicPr>
          <p:nvPr/>
        </p:nvPicPr>
        <p:blipFill>
          <a:blip r:embed="rId3"/>
          <a:stretch>
            <a:fillRect/>
          </a:stretch>
        </p:blipFill>
        <p:spPr>
          <a:xfrm>
            <a:off x="4655821" y="1"/>
            <a:ext cx="2880359" cy="6858000"/>
          </a:xfrm>
          <a:prstGeom prst="rect">
            <a:avLst/>
          </a:prstGeom>
        </p:spPr>
      </p:pic>
    </p:spTree>
    <p:extLst>
      <p:ext uri="{BB962C8B-B14F-4D97-AF65-F5344CB8AC3E}">
        <p14:creationId xmlns:p14="http://schemas.microsoft.com/office/powerpoint/2010/main" val="6638448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3092767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67808" y="236624"/>
            <a:ext cx="9056385" cy="6384752"/>
          </a:xfrm>
          <a:prstGeom prst="rect">
            <a:avLst/>
          </a:prstGeom>
        </p:spPr>
      </p:pic>
    </p:spTree>
    <p:extLst>
      <p:ext uri="{BB962C8B-B14F-4D97-AF65-F5344CB8AC3E}">
        <p14:creationId xmlns:p14="http://schemas.microsoft.com/office/powerpoint/2010/main" val="9967688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903972" y="2028617"/>
            <a:ext cx="6288028" cy="2554545"/>
          </a:xfrm>
          <a:prstGeom prst="rect">
            <a:avLst/>
          </a:prstGeom>
          <a:noFill/>
        </p:spPr>
        <p:txBody>
          <a:bodyPr wrap="square" rtlCol="0">
            <a:spAutoFit/>
          </a:bodyPr>
          <a:lstStyle/>
          <a:p>
            <a:r>
              <a:rPr lang="en-US" sz="8000" b="1" spc="-300" dirty="0">
                <a:latin typeface="Arial Black" charset="0"/>
                <a:ea typeface="Arial Black" charset="0"/>
                <a:cs typeface="Arial Black" charset="0"/>
              </a:rPr>
              <a:t>You’ve got this.</a:t>
            </a:r>
          </a:p>
        </p:txBody>
      </p:sp>
    </p:spTree>
    <p:extLst>
      <p:ext uri="{BB962C8B-B14F-4D97-AF65-F5344CB8AC3E}">
        <p14:creationId xmlns:p14="http://schemas.microsoft.com/office/powerpoint/2010/main" val="3143539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84133" y="1046484"/>
            <a:ext cx="7907867" cy="3785652"/>
          </a:xfrm>
          <a:prstGeom prst="rect">
            <a:avLst/>
          </a:prstGeom>
          <a:noFill/>
        </p:spPr>
        <p:txBody>
          <a:bodyPr wrap="square" rtlCol="0">
            <a:spAutoFit/>
          </a:bodyPr>
          <a:lstStyle/>
          <a:p>
            <a:pPr marL="1371600" indent="-1371600">
              <a:buFont typeface="+mj-lt"/>
              <a:buAutoNum type="arabicPeriod"/>
            </a:pPr>
            <a:r>
              <a:rPr lang="en-US" sz="8000" b="1" spc="-300" dirty="0">
                <a:latin typeface="Arial Black" charset="0"/>
                <a:ea typeface="Arial Black" charset="0"/>
                <a:cs typeface="Arial Black" charset="0"/>
              </a:rPr>
              <a:t>Stop calculating capacity.</a:t>
            </a:r>
          </a:p>
        </p:txBody>
      </p:sp>
    </p:spTree>
    <p:extLst>
      <p:ext uri="{BB962C8B-B14F-4D97-AF65-F5344CB8AC3E}">
        <p14:creationId xmlns:p14="http://schemas.microsoft.com/office/powerpoint/2010/main" val="16804802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84133" y="1046484"/>
            <a:ext cx="7907867" cy="3785652"/>
          </a:xfrm>
          <a:prstGeom prst="rect">
            <a:avLst/>
          </a:prstGeom>
          <a:noFill/>
        </p:spPr>
        <p:txBody>
          <a:bodyPr wrap="square" rtlCol="0">
            <a:spAutoFit/>
          </a:bodyPr>
          <a:lstStyle/>
          <a:p>
            <a:pPr marL="1371600" indent="-1371600">
              <a:buFont typeface="+mj-lt"/>
              <a:buAutoNum type="arabicPeriod" startAt="2"/>
            </a:pPr>
            <a:r>
              <a:rPr lang="en-US" sz="8000" b="1" spc="-300" dirty="0">
                <a:latin typeface="Arial Black" charset="0"/>
                <a:ea typeface="Arial Black" charset="0"/>
                <a:cs typeface="Arial Black" charset="0"/>
              </a:rPr>
              <a:t>Stop itemizing quality.</a:t>
            </a:r>
          </a:p>
        </p:txBody>
      </p:sp>
    </p:spTree>
    <p:extLst>
      <p:ext uri="{BB962C8B-B14F-4D97-AF65-F5344CB8AC3E}">
        <p14:creationId xmlns:p14="http://schemas.microsoft.com/office/powerpoint/2010/main" val="20724608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84133" y="1046484"/>
            <a:ext cx="7907867" cy="2554545"/>
          </a:xfrm>
          <a:prstGeom prst="rect">
            <a:avLst/>
          </a:prstGeom>
          <a:noFill/>
        </p:spPr>
        <p:txBody>
          <a:bodyPr wrap="square" rtlCol="0">
            <a:spAutoFit/>
          </a:bodyPr>
          <a:lstStyle/>
          <a:p>
            <a:pPr marL="1371600" indent="-1371600">
              <a:buFont typeface="+mj-lt"/>
              <a:buAutoNum type="arabicPeriod" startAt="3"/>
            </a:pPr>
            <a:r>
              <a:rPr lang="en-US" sz="8000" b="1" spc="-300" dirty="0">
                <a:latin typeface="Arial Black" charset="0"/>
                <a:ea typeface="Arial Black" charset="0"/>
                <a:cs typeface="Arial Black" charset="0"/>
              </a:rPr>
              <a:t>Stop gold-plating.</a:t>
            </a:r>
          </a:p>
        </p:txBody>
      </p:sp>
    </p:spTree>
    <p:extLst>
      <p:ext uri="{BB962C8B-B14F-4D97-AF65-F5344CB8AC3E}">
        <p14:creationId xmlns:p14="http://schemas.microsoft.com/office/powerpoint/2010/main" val="3395544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12246429" cy="6858000"/>
          </a:xfrm>
          <a:prstGeom prst="rect">
            <a:avLst/>
          </a:prstGeom>
        </p:spPr>
      </p:pic>
    </p:spTree>
    <p:extLst>
      <p:ext uri="{BB962C8B-B14F-4D97-AF65-F5344CB8AC3E}">
        <p14:creationId xmlns:p14="http://schemas.microsoft.com/office/powerpoint/2010/main" val="13131728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8168640"/>
          </a:xfrm>
          <a:prstGeom prst="rect">
            <a:avLst/>
          </a:prstGeom>
        </p:spPr>
      </p:pic>
    </p:spTree>
    <p:extLst>
      <p:ext uri="{BB962C8B-B14F-4D97-AF65-F5344CB8AC3E}">
        <p14:creationId xmlns:p14="http://schemas.microsoft.com/office/powerpoint/2010/main" val="1782279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84133" y="1046484"/>
            <a:ext cx="7907867" cy="3785652"/>
          </a:xfrm>
          <a:prstGeom prst="rect">
            <a:avLst/>
          </a:prstGeom>
          <a:noFill/>
        </p:spPr>
        <p:txBody>
          <a:bodyPr wrap="square" rtlCol="0">
            <a:spAutoFit/>
          </a:bodyPr>
          <a:lstStyle/>
          <a:p>
            <a:pPr marL="1371600" indent="-1371600">
              <a:buFont typeface="+mj-lt"/>
              <a:buAutoNum type="arabicPeriod" startAt="4"/>
            </a:pPr>
            <a:r>
              <a:rPr lang="en-US" sz="8000" b="1" spc="-300" dirty="0">
                <a:latin typeface="Arial Black" charset="0"/>
                <a:ea typeface="Arial Black" charset="0"/>
                <a:cs typeface="Arial Black" charset="0"/>
              </a:rPr>
              <a:t>Stop forgetting why.</a:t>
            </a:r>
          </a:p>
        </p:txBody>
      </p:sp>
    </p:spTree>
    <p:extLst>
      <p:ext uri="{BB962C8B-B14F-4D97-AF65-F5344CB8AC3E}">
        <p14:creationId xmlns:p14="http://schemas.microsoft.com/office/powerpoint/2010/main" val="8619001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C0002"/>
        </a:solidFill>
        <a:effectLst/>
      </p:bgPr>
    </p:bg>
    <p:spTree>
      <p:nvGrpSpPr>
        <p:cNvPr id="1" name=""/>
        <p:cNvGrpSpPr/>
        <p:nvPr/>
      </p:nvGrpSpPr>
      <p:grpSpPr>
        <a:xfrm>
          <a:off x="0" y="0"/>
          <a:ext cx="0" cy="0"/>
          <a:chOff x="0" y="0"/>
          <a:chExt cx="0" cy="0"/>
        </a:xfrm>
      </p:grpSpPr>
      <p:sp>
        <p:nvSpPr>
          <p:cNvPr id="9" name="TextBox 8"/>
          <p:cNvSpPr txBox="1"/>
          <p:nvPr/>
        </p:nvSpPr>
        <p:spPr>
          <a:xfrm>
            <a:off x="4091285" y="-673937"/>
            <a:ext cx="4009431" cy="6447919"/>
          </a:xfrm>
          <a:prstGeom prst="rect">
            <a:avLst/>
          </a:prstGeom>
          <a:noFill/>
        </p:spPr>
        <p:txBody>
          <a:bodyPr wrap="none" rtlCol="0">
            <a:spAutoFit/>
          </a:bodyPr>
          <a:lstStyle/>
          <a:p>
            <a:r>
              <a:rPr lang="en-US" sz="41300" b="1" dirty="0">
                <a:solidFill>
                  <a:srgbClr val="790102"/>
                </a:solidFill>
                <a:latin typeface="Arial Black" charset="0"/>
                <a:ea typeface="Arial Black" charset="0"/>
                <a:cs typeface="Arial Black" charset="0"/>
                <a:sym typeface="Wingdings"/>
              </a:rPr>
              <a:t>:(</a:t>
            </a:r>
            <a:endParaRPr lang="en-US" b="1" dirty="0">
              <a:solidFill>
                <a:srgbClr val="790102"/>
              </a:solidFill>
              <a:latin typeface="Arial Black" charset="0"/>
              <a:ea typeface="Arial Black" charset="0"/>
              <a:cs typeface="Arial Black" charset="0"/>
            </a:endParaRPr>
          </a:p>
        </p:txBody>
      </p:sp>
      <p:sp>
        <p:nvSpPr>
          <p:cNvPr id="8" name="Rectangle 7"/>
          <p:cNvSpPr/>
          <p:nvPr/>
        </p:nvSpPr>
        <p:spPr>
          <a:xfrm>
            <a:off x="2108200" y="288118"/>
            <a:ext cx="7975600" cy="5026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latin typeface="Arial Black" charset="0"/>
                <a:ea typeface="Arial Black" charset="0"/>
                <a:cs typeface="Arial Black" charset="0"/>
              </a:rPr>
              <a:t>Twice the </a:t>
            </a:r>
          </a:p>
          <a:p>
            <a:pPr algn="ctr"/>
            <a:r>
              <a:rPr lang="en-US" sz="9600" b="1" spc="-300" dirty="0">
                <a:latin typeface="Arial Black" charset="0"/>
                <a:ea typeface="Arial Black" charset="0"/>
                <a:cs typeface="Arial Black" charset="0"/>
              </a:rPr>
              <a:t>Burnout</a:t>
            </a:r>
            <a:endParaRPr lang="en-US" sz="6600" b="1" spc="-300" dirty="0">
              <a:latin typeface="Arial Black" charset="0"/>
              <a:ea typeface="Arial Black" charset="0"/>
              <a:cs typeface="Arial Black" charset="0"/>
            </a:endParaRPr>
          </a:p>
          <a:p>
            <a:pPr algn="ctr"/>
            <a:r>
              <a:rPr lang="en-US" sz="6600" b="1" spc="-300" dirty="0">
                <a:latin typeface="Arial Black" charset="0"/>
                <a:ea typeface="Arial Black" charset="0"/>
                <a:cs typeface="Arial Black" charset="0"/>
              </a:rPr>
              <a:t>in Half</a:t>
            </a:r>
          </a:p>
          <a:p>
            <a:pPr algn="ctr"/>
            <a:r>
              <a:rPr lang="en-US" sz="6600" b="1" spc="-300" dirty="0">
                <a:latin typeface="Arial Black" charset="0"/>
                <a:ea typeface="Arial Black" charset="0"/>
                <a:cs typeface="Arial Black" charset="0"/>
              </a:rPr>
              <a:t>the Time</a:t>
            </a:r>
          </a:p>
        </p:txBody>
      </p:sp>
      <p:sp>
        <p:nvSpPr>
          <p:cNvPr id="13" name="TextBox 12"/>
          <p:cNvSpPr txBox="1"/>
          <p:nvPr/>
        </p:nvSpPr>
        <p:spPr>
          <a:xfrm>
            <a:off x="1496953" y="5169356"/>
            <a:ext cx="9198095" cy="830997"/>
          </a:xfrm>
          <a:prstGeom prst="rect">
            <a:avLst/>
          </a:prstGeom>
          <a:noFill/>
        </p:spPr>
        <p:txBody>
          <a:bodyPr wrap="none" rtlCol="0">
            <a:spAutoFit/>
          </a:bodyPr>
          <a:lstStyle/>
          <a:p>
            <a:r>
              <a:rPr lang="en-US" sz="4800" b="1" spc="-300" dirty="0">
                <a:solidFill>
                  <a:srgbClr val="FFFF00"/>
                </a:solidFill>
                <a:latin typeface="Arial Black" charset="0"/>
                <a:ea typeface="Arial Black" charset="0"/>
                <a:cs typeface="Arial Black" charset="0"/>
              </a:rPr>
              <a:t>HOW NOT TO PLAN A SPRINT</a:t>
            </a:r>
          </a:p>
        </p:txBody>
      </p:sp>
      <p:sp>
        <p:nvSpPr>
          <p:cNvPr id="17" name="TextBox 16"/>
          <p:cNvSpPr txBox="1"/>
          <p:nvPr/>
        </p:nvSpPr>
        <p:spPr>
          <a:xfrm>
            <a:off x="4415091" y="5915687"/>
            <a:ext cx="3361818" cy="769441"/>
          </a:xfrm>
          <a:prstGeom prst="rect">
            <a:avLst/>
          </a:prstGeom>
          <a:noFill/>
        </p:spPr>
        <p:txBody>
          <a:bodyPr wrap="none" rtlCol="0">
            <a:spAutoFit/>
          </a:bodyPr>
          <a:lstStyle/>
          <a:p>
            <a:r>
              <a:rPr lang="en-US" sz="4400" dirty="0">
                <a:solidFill>
                  <a:srgbClr val="FFFF00"/>
                </a:solidFill>
                <a:latin typeface="Arial" charset="0"/>
                <a:ea typeface="Arial" charset="0"/>
                <a:cs typeface="Arial" charset="0"/>
              </a:rPr>
              <a:t>@</a:t>
            </a:r>
            <a:r>
              <a:rPr lang="en-US" sz="4400" dirty="0" err="1">
                <a:solidFill>
                  <a:srgbClr val="FFFF00"/>
                </a:solidFill>
                <a:latin typeface="Arial" charset="0"/>
                <a:ea typeface="Arial" charset="0"/>
                <a:cs typeface="Arial" charset="0"/>
              </a:rPr>
              <a:t>jonfazzaro</a:t>
            </a:r>
            <a:endParaRPr lang="en-US" sz="4400" dirty="0">
              <a:solidFill>
                <a:srgbClr val="FFFF00"/>
              </a:solidFill>
              <a:latin typeface="Arial" charset="0"/>
              <a:ea typeface="Arial" charset="0"/>
              <a:cs typeface="Arial" charset="0"/>
            </a:endParaRPr>
          </a:p>
        </p:txBody>
      </p:sp>
    </p:spTree>
    <p:extLst>
      <p:ext uri="{BB962C8B-B14F-4D97-AF65-F5344CB8AC3E}">
        <p14:creationId xmlns:p14="http://schemas.microsoft.com/office/powerpoint/2010/main" val="5123368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273061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28134"/>
            <a:ext cx="12192000" cy="8128000"/>
          </a:xfrm>
          <a:prstGeom prst="rect">
            <a:avLst/>
          </a:prstGeom>
        </p:spPr>
      </p:pic>
    </p:spTree>
    <p:extLst>
      <p:ext uri="{BB962C8B-B14F-4D97-AF65-F5344CB8AC3E}">
        <p14:creationId xmlns:p14="http://schemas.microsoft.com/office/powerpoint/2010/main" val="3688506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8120062"/>
          </a:xfrm>
          <a:prstGeom prst="rect">
            <a:avLst/>
          </a:prstGeom>
        </p:spPr>
      </p:pic>
    </p:spTree>
    <p:extLst>
      <p:ext uri="{BB962C8B-B14F-4D97-AF65-F5344CB8AC3E}">
        <p14:creationId xmlns:p14="http://schemas.microsoft.com/office/powerpoint/2010/main" val="1070275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8108156"/>
          </a:xfrm>
          <a:prstGeom prst="rect">
            <a:avLst/>
          </a:prstGeom>
        </p:spPr>
      </p:pic>
    </p:spTree>
    <p:extLst>
      <p:ext uri="{BB962C8B-B14F-4D97-AF65-F5344CB8AC3E}">
        <p14:creationId xmlns:p14="http://schemas.microsoft.com/office/powerpoint/2010/main" val="1459653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6477</TotalTime>
  <Words>2880</Words>
  <Application>Microsoft Macintosh PowerPoint</Application>
  <PresentationFormat>Widescreen</PresentationFormat>
  <Paragraphs>351</Paragraphs>
  <Slides>51</Slides>
  <Notes>51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Arial Black</vt:lpstr>
      <vt:lpstr>Arial Rounded MT Bold</vt:lpstr>
      <vt:lpstr>Calibri</vt:lpstr>
      <vt:lpstr>Calibri Light</vt:lpstr>
      <vt:lpstr>Mangal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Twice the </dc:title>
  <dc:creator>Jon Fazzaro</dc:creator>
  <cp:lastModifiedBy>Jon Fazzaro</cp:lastModifiedBy>
  <cp:revision>218</cp:revision>
  <dcterms:created xsi:type="dcterms:W3CDTF">2017-06-26T20:10:23Z</dcterms:created>
  <dcterms:modified xsi:type="dcterms:W3CDTF">2017-08-14T13:15:21Z</dcterms:modified>
</cp:coreProperties>
</file>